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2"/>
  </p:notesMasterIdLst>
  <p:sldIdLst>
    <p:sldId id="297" r:id="rId2"/>
    <p:sldId id="349" r:id="rId3"/>
    <p:sldId id="394" r:id="rId4"/>
    <p:sldId id="395" r:id="rId5"/>
    <p:sldId id="582" r:id="rId6"/>
    <p:sldId id="397" r:id="rId7"/>
    <p:sldId id="447" r:id="rId8"/>
    <p:sldId id="298" r:id="rId9"/>
    <p:sldId id="299" r:id="rId10"/>
    <p:sldId id="350" r:id="rId11"/>
    <p:sldId id="383" r:id="rId12"/>
    <p:sldId id="384" r:id="rId13"/>
    <p:sldId id="385" r:id="rId14"/>
    <p:sldId id="387" r:id="rId15"/>
    <p:sldId id="388" r:id="rId16"/>
    <p:sldId id="389" r:id="rId17"/>
    <p:sldId id="391" r:id="rId18"/>
    <p:sldId id="390" r:id="rId19"/>
    <p:sldId id="448" r:id="rId20"/>
    <p:sldId id="449" r:id="rId21"/>
    <p:sldId id="392" r:id="rId22"/>
    <p:sldId id="450" r:id="rId23"/>
    <p:sldId id="405" r:id="rId24"/>
    <p:sldId id="407" r:id="rId25"/>
    <p:sldId id="408" r:id="rId26"/>
    <p:sldId id="386" r:id="rId27"/>
    <p:sldId id="840" r:id="rId28"/>
    <p:sldId id="841" r:id="rId29"/>
    <p:sldId id="454" r:id="rId30"/>
    <p:sldId id="459" r:id="rId31"/>
    <p:sldId id="457" r:id="rId32"/>
    <p:sldId id="881" r:id="rId33"/>
    <p:sldId id="458" r:id="rId34"/>
    <p:sldId id="393" r:id="rId35"/>
    <p:sldId id="413" r:id="rId36"/>
    <p:sldId id="842" r:id="rId37"/>
    <p:sldId id="864" r:id="rId38"/>
    <p:sldId id="867" r:id="rId39"/>
    <p:sldId id="868" r:id="rId40"/>
    <p:sldId id="869" r:id="rId41"/>
    <p:sldId id="870" r:id="rId42"/>
    <p:sldId id="871" r:id="rId43"/>
    <p:sldId id="872" r:id="rId44"/>
    <p:sldId id="873" r:id="rId45"/>
    <p:sldId id="874" r:id="rId46"/>
    <p:sldId id="875" r:id="rId47"/>
    <p:sldId id="876" r:id="rId48"/>
    <p:sldId id="878" r:id="rId49"/>
    <p:sldId id="879" r:id="rId50"/>
    <p:sldId id="880" r:id="rId5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23" autoAdjust="0"/>
    <p:restoredTop sz="94162" autoAdjust="0"/>
  </p:normalViewPr>
  <p:slideViewPr>
    <p:cSldViewPr snapToGrid="0">
      <p:cViewPr varScale="1">
        <p:scale>
          <a:sx n="119" d="100"/>
          <a:sy n="119" d="100"/>
        </p:scale>
        <p:origin x="192" y="3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file:///C:\Stats\XLMinerHelp\CasebookMainFiles\TeX_files_1105\Images\CH2-XYPlots.xls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2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6122465045504891"/>
          <c:y val="6.6157925209539031E-2"/>
          <c:w val="0.777551795232578"/>
          <c:h val="0.75827160432471974"/>
        </c:manualLayout>
      </c:layout>
      <c:scatterChart>
        <c:scatterStyle val="smoothMarker"/>
        <c:varyColors val="0"/>
        <c:ser>
          <c:idx val="0"/>
          <c:order val="0"/>
          <c:spPr>
            <a:ln w="12700">
              <a:solidFill>
                <a:srgbClr val="000080"/>
              </a:solidFill>
              <a:prstDash val="solid"/>
            </a:ln>
          </c:spPr>
          <c:marker>
            <c:symbol val="diamond"/>
            <c:size val="5"/>
            <c:spPr>
              <a:solidFill>
                <a:srgbClr val="000080"/>
              </a:solidFill>
              <a:ln>
                <a:solidFill>
                  <a:srgbClr val="000080"/>
                </a:solidFill>
                <a:prstDash val="solid"/>
              </a:ln>
            </c:spPr>
          </c:marker>
          <c:xVal>
            <c:numRef>
              <c:f>Sheet1!$A$1:$A$7</c:f>
              <c:numCache>
                <c:formatCode>General</c:formatCode>
                <c:ptCount val="7"/>
                <c:pt idx="0">
                  <c:v>239</c:v>
                </c:pt>
                <c:pt idx="1">
                  <c:v>364</c:v>
                </c:pt>
                <c:pt idx="2">
                  <c:v>602</c:v>
                </c:pt>
                <c:pt idx="3">
                  <c:v>644</c:v>
                </c:pt>
                <c:pt idx="4">
                  <c:v>770</c:v>
                </c:pt>
                <c:pt idx="5">
                  <c:v>789</c:v>
                </c:pt>
                <c:pt idx="6">
                  <c:v>911</c:v>
                </c:pt>
              </c:numCache>
            </c:numRef>
          </c:xVal>
          <c:yVal>
            <c:numRef>
              <c:f>Sheet1!$B$1:$B$7</c:f>
              <c:numCache>
                <c:formatCode>General</c:formatCode>
                <c:ptCount val="7"/>
                <c:pt idx="0">
                  <c:v>514</c:v>
                </c:pt>
                <c:pt idx="1">
                  <c:v>789</c:v>
                </c:pt>
                <c:pt idx="2">
                  <c:v>550</c:v>
                </c:pt>
                <c:pt idx="3">
                  <c:v>1386</c:v>
                </c:pt>
                <c:pt idx="4">
                  <c:v>1394</c:v>
                </c:pt>
                <c:pt idx="5">
                  <c:v>1440</c:v>
                </c:pt>
                <c:pt idx="6">
                  <c:v>1354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F04-457B-9C26-7CB189637C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9614680"/>
        <c:axId val="389618992"/>
      </c:scatterChart>
      <c:valAx>
        <c:axId val="3896146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000" b="1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Expenditure</a:t>
                </a:r>
              </a:p>
            </c:rich>
          </c:tx>
          <c:layout>
            <c:manualLayout>
              <c:xMode val="edge"/>
              <c:yMode val="edge"/>
              <c:x val="0.46734740448362211"/>
              <c:y val="0.90331013266870663"/>
            </c:manualLayout>
          </c:layout>
          <c:overlay val="0"/>
          <c:spPr>
            <a:noFill/>
            <a:ln w="25400">
              <a:noFill/>
            </a:ln>
          </c:spPr>
        </c:title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389618992"/>
        <c:crosses val="autoZero"/>
        <c:crossBetween val="midCat"/>
      </c:valAx>
      <c:valAx>
        <c:axId val="389618992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000" b="1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Revenue</a:t>
                </a:r>
              </a:p>
            </c:rich>
          </c:tx>
          <c:layout>
            <c:manualLayout>
              <c:xMode val="edge"/>
              <c:yMode val="edge"/>
              <c:x val="3.2653093763047945E-2"/>
              <c:y val="0.36895765982243039"/>
            </c:manualLayout>
          </c:layout>
          <c:overlay val="0"/>
          <c:spPr>
            <a:noFill/>
            <a:ln w="25400">
              <a:noFill/>
            </a:ln>
          </c:spPr>
        </c:title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0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389614680"/>
        <c:crosses val="autoZero"/>
        <c:crossBetween val="midCat"/>
      </c:valAx>
      <c:spPr>
        <a:solidFill>
          <a:srgbClr val="C0C0C0"/>
        </a:solidFill>
        <a:ln w="12700">
          <a:solidFill>
            <a:srgbClr val="808080"/>
          </a:solidFill>
          <a:prstDash val="solid"/>
        </a:ln>
      </c:spPr>
    </c:plotArea>
    <c:plotVisOnly val="1"/>
    <c:dispBlanksAs val="gap"/>
    <c:showDLblsOverMax val="0"/>
  </c:chart>
  <c:spPr>
    <a:solidFill>
      <a:srgbClr val="FFFFFF"/>
    </a:solidFill>
    <a:ln w="3175">
      <a:solidFill>
        <a:srgbClr val="000000"/>
      </a:solidFill>
      <a:prstDash val="solid"/>
    </a:ln>
  </c:spPr>
  <c:txPr>
    <a:bodyPr/>
    <a:lstStyle/>
    <a:p>
      <a:pPr>
        <a:defRPr sz="10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Sheet1!$C$6</c:f>
              <c:strCache>
                <c:ptCount val="1"/>
                <c:pt idx="0">
                  <c:v>Doc2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63500">
                <a:solidFill>
                  <a:schemeClr val="accent1"/>
                </a:solidFill>
              </a:ln>
              <a:effectLst/>
            </c:spPr>
          </c:marker>
          <c:xVal>
            <c:numRef>
              <c:f>Sheet1!$B$7:$B$12</c:f>
              <c:numCache>
                <c:formatCode>General</c:formatCode>
                <c:ptCount val="6"/>
                <c:pt idx="0">
                  <c:v>10</c:v>
                </c:pt>
                <c:pt idx="1">
                  <c:v>11</c:v>
                </c:pt>
                <c:pt idx="2">
                  <c:v>8</c:v>
                </c:pt>
                <c:pt idx="3">
                  <c:v>3</c:v>
                </c:pt>
                <c:pt idx="4">
                  <c:v>2</c:v>
                </c:pt>
                <c:pt idx="5">
                  <c:v>1</c:v>
                </c:pt>
              </c:numCache>
            </c:numRef>
          </c:xVal>
          <c:yVal>
            <c:numRef>
              <c:f>Sheet1!$C$7:$C$12</c:f>
              <c:numCache>
                <c:formatCode>General</c:formatCode>
                <c:ptCount val="6"/>
                <c:pt idx="0">
                  <c:v>6</c:v>
                </c:pt>
                <c:pt idx="1">
                  <c:v>4</c:v>
                </c:pt>
                <c:pt idx="2">
                  <c:v>5</c:v>
                </c:pt>
                <c:pt idx="3">
                  <c:v>3</c:v>
                </c:pt>
                <c:pt idx="4">
                  <c:v>2.8</c:v>
                </c:pt>
                <c:pt idx="5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F8B-6B46-84B9-D1EE2B356B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7869568"/>
        <c:axId val="364785040"/>
      </c:scatterChart>
      <c:valAx>
        <c:axId val="36786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4785040"/>
        <c:crosses val="autoZero"/>
        <c:crossBetween val="midCat"/>
      </c:valAx>
      <c:valAx>
        <c:axId val="3647850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8695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10.png>
</file>

<file path=ppt/media/image11.gif>
</file>

<file path=ppt/media/image13.png>
</file>

<file path=ppt/media/image14.jpe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35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4/7/21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7828" name="Slide Number Placehold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4189D838-71A1-4615-8F96-C31ABAB85E01}" type="slidenum">
              <a:rPr lang="en-US" altLang="en-US" sz="1200"/>
              <a:pPr algn="r"/>
              <a:t>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4255923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8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8852" name="Slide Number Placehold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D338F2CF-F941-4458-88EA-D525D13A94C6}" type="slidenum">
              <a:rPr lang="en-US" altLang="en-US" sz="1200"/>
              <a:pPr algn="r"/>
              <a:t>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081153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you want to “spend”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88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you want to “spend”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08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fld id="{6C90C366-52D6-4EF7-AF20-EF2D72A63B49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0191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did carat to diamond prices</a:t>
            </a:r>
          </a:p>
          <a:p>
            <a:r>
              <a:rPr lang="en-US" dirty="0"/>
              <a:t>Now let’s add more than 1 input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56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should we expect the</a:t>
            </a:r>
            <a:r>
              <a:rPr lang="en-US" baseline="0" dirty="0"/>
              <a:t> beta signs to be?  </a:t>
            </a:r>
            <a:r>
              <a:rPr lang="en-US" baseline="0" dirty="0" err="1"/>
              <a:t>Whats</a:t>
            </a:r>
            <a:r>
              <a:rPr lang="en-US" baseline="0" dirty="0"/>
              <a:t> the relationship the information has with ice cream sales?</a:t>
            </a:r>
          </a:p>
          <a:p>
            <a:r>
              <a:rPr lang="en-US" baseline="0" dirty="0"/>
              <a:t>Temp goes up? Sales go up.  Temp goes down? Sales go down.  Positive relationship</a:t>
            </a:r>
          </a:p>
          <a:p>
            <a:r>
              <a:rPr lang="en-US" baseline="0" dirty="0"/>
              <a:t>Price goes up?  Sales go down.  Price goes down?  Sales go up.  Negative relationship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232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this a good model?</a:t>
            </a:r>
          </a:p>
          <a:p>
            <a:r>
              <a:rPr lang="en-US" dirty="0"/>
              <a:t>18 + -18 cancel each other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469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this a good model?</a:t>
            </a:r>
          </a:p>
          <a:p>
            <a:r>
              <a:rPr lang="en-US" dirty="0"/>
              <a:t>18 + -18 cancel each other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37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4/7/21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29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51206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Kwartler CSCI S-96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1"/>
            <a:ext cx="1971675" cy="496714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953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4/7/21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4/7/21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4/7/21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9690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4/7/21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4205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4/7/21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Kwartler CSCI S-96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4/7/21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507843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506436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4/7/21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50221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5"/>
            <a:ext cx="2949178" cy="497996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4/7/21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Image result for harvard logo transparen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6248400"/>
            <a:ext cx="18288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 CSCI S-96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90FF7-652B-4475-AEAB-8B1A5D23AE0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5.png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.bin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A20D1-C38F-40A5-B020-EBD3D0FC11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Predictive Modeling w NLP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F9E77-3FDD-40CA-82E9-3C67E139D3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9B2EE-DD66-4058-A696-AC2899069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4/7/21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6ACE7D-882D-448A-8D8E-544494B44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96655-E1DA-41A3-90E3-F63E0ECB1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267810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10</a:t>
            </a:fld>
            <a:endParaRPr lang="en-US"/>
          </a:p>
        </p:txBody>
      </p:sp>
      <p:sp>
        <p:nvSpPr>
          <p:cNvPr id="6" name="Shape 278"/>
          <p:cNvSpPr txBox="1"/>
          <p:nvPr/>
        </p:nvSpPr>
        <p:spPr>
          <a:xfrm>
            <a:off x="206000" y="1107533"/>
            <a:ext cx="8778300" cy="52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/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pic>
        <p:nvPicPr>
          <p:cNvPr id="8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550" y="3015925"/>
            <a:ext cx="867523" cy="188447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319"/>
          <p:cNvSpPr txBox="1"/>
          <p:nvPr/>
        </p:nvSpPr>
        <p:spPr>
          <a:xfrm>
            <a:off x="2066775" y="3844762"/>
            <a:ext cx="1447200" cy="50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=</a:t>
            </a:r>
            <a:r>
              <a:rPr lang="en" sz="3000"/>
              <a:t>ƒ</a:t>
            </a:r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(…)</a:t>
            </a:r>
          </a:p>
        </p:txBody>
      </p:sp>
      <p:sp>
        <p:nvSpPr>
          <p:cNvPr id="10" name="Shape 320"/>
          <p:cNvSpPr txBox="1"/>
          <p:nvPr/>
        </p:nvSpPr>
        <p:spPr>
          <a:xfrm>
            <a:off x="878875" y="3844762"/>
            <a:ext cx="412500" cy="50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#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270269" y="3192087"/>
            <a:ext cx="2676698" cy="1246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impacts ice cream sales?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FF763AB2-9B57-A642-868C-A8E20013A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775810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49" y="365126"/>
            <a:ext cx="8349095" cy="591477"/>
          </a:xfrm>
        </p:spPr>
        <p:txBody>
          <a:bodyPr/>
          <a:lstStyle/>
          <a:p>
            <a:r>
              <a:rPr lang="en-US" dirty="0"/>
              <a:t>Linear Regression for continuous outcomes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11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762497" y="2101524"/>
            <a:ext cx="7699860" cy="1884473"/>
            <a:chOff x="629493" y="1419881"/>
            <a:chExt cx="7699860" cy="1884473"/>
          </a:xfrm>
        </p:grpSpPr>
        <p:pic>
          <p:nvPicPr>
            <p:cNvPr id="6" name="Shape 3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72168" y="1419881"/>
              <a:ext cx="867523" cy="1884473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Shape 319"/>
                <p:cNvSpPr txBox="1"/>
                <p:nvPr/>
              </p:nvSpPr>
              <p:spPr>
                <a:xfrm>
                  <a:off x="1817393" y="2248718"/>
                  <a:ext cx="6511960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(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*temperature)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(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*day)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(</a:t>
                  </a:r>
                  <a14:m>
                    <m:oMath xmlns:m="http://schemas.openxmlformats.org/officeDocument/2006/math">
                      <m:r>
                        <a:rPr lang="el-GR" sz="2000" i="1">
                          <a:latin typeface="Cambria Math" panose="02040503050406030204" pitchFamily="18" charset="0"/>
                        </a:rPr>
                        <m:t>𝛽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*price) + error</a:t>
                  </a:r>
                </a:p>
              </p:txBody>
            </p:sp>
          </mc:Choice>
          <mc:Fallback xmlns="">
            <p:sp>
              <p:nvSpPr>
                <p:cNvPr id="7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17393" y="2248718"/>
                  <a:ext cx="6511960" cy="504600"/>
                </a:xfrm>
                <a:prstGeom prst="rect">
                  <a:avLst/>
                </a:prstGeom>
                <a:blipFill>
                  <a:blip r:embed="rId4"/>
                  <a:stretch>
                    <a:fillRect l="-1030" b="-9756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8" name="Shape 320"/>
            <p:cNvSpPr txBox="1"/>
            <p:nvPr/>
          </p:nvSpPr>
          <p:spPr>
            <a:xfrm>
              <a:off x="629493" y="2248718"/>
              <a:ext cx="412500" cy="504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3000">
                  <a:latin typeface="Open Sans"/>
                  <a:ea typeface="Open Sans"/>
                  <a:cs typeface="Open Sans"/>
                  <a:sym typeface="Open Sans"/>
                </a:rPr>
                <a:t># 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631767" y="5519650"/>
            <a:ext cx="7730837" cy="5652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 linear combination of temperature values, day of the week dummy variables and price estimate the number of cones that will sell.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1032A7D9-C4FC-1146-9EEB-11337D3971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556059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200400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762000" y="2743200"/>
            <a:ext cx="1143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outcome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810000" y="2667000"/>
            <a:ext cx="1524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coefficients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143000" y="4114800"/>
            <a:ext cx="1219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constant</a:t>
            </a:r>
          </a:p>
        </p:txBody>
      </p:sp>
      <p:sp>
        <p:nvSpPr>
          <p:cNvPr id="10" name="TextBox 10"/>
          <p:cNvSpPr txBox="1">
            <a:spLocks noChangeArrowheads="1"/>
          </p:cNvSpPr>
          <p:nvPr/>
        </p:nvSpPr>
        <p:spPr bwMode="auto">
          <a:xfrm>
            <a:off x="3733800" y="4800600"/>
            <a:ext cx="1600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predictors</a:t>
            </a:r>
          </a:p>
        </p:txBody>
      </p:sp>
      <p:sp>
        <p:nvSpPr>
          <p:cNvPr id="11" name="TextBox 11"/>
          <p:cNvSpPr txBox="1">
            <a:spLocks noChangeArrowheads="1"/>
          </p:cNvSpPr>
          <p:nvPr/>
        </p:nvSpPr>
        <p:spPr bwMode="auto">
          <a:xfrm>
            <a:off x="6781800" y="4191000"/>
            <a:ext cx="1676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error (noise)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447800" y="3124200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124200" y="3124200"/>
            <a:ext cx="8382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114800" y="3124200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876800" y="3124200"/>
            <a:ext cx="7620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352800" y="3810000"/>
            <a:ext cx="5334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267200" y="3810000"/>
            <a:ext cx="76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800600" y="3810000"/>
            <a:ext cx="838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81200" y="3810000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781800" y="3810000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4D18A85C-83E2-9643-9A92-3F05F2D799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751153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200400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Arrow Connector 11"/>
          <p:cNvCxnSpPr>
            <a:stCxn id="21" idx="2"/>
            <a:endCxn id="29" idx="0"/>
          </p:cNvCxnSpPr>
          <p:nvPr/>
        </p:nvCxnSpPr>
        <p:spPr>
          <a:xfrm>
            <a:off x="1521229" y="2676698"/>
            <a:ext cx="141310" cy="7148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32261" y="1363287"/>
            <a:ext cx="2177935" cy="1313411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Outcome:</a:t>
            </a:r>
          </a:p>
          <a:p>
            <a:pPr algn="ctr"/>
            <a:r>
              <a:rPr lang="en-US" dirty="0"/>
              <a:t>The “dependent”, “y” or “target”.</a:t>
            </a:r>
          </a:p>
          <a:p>
            <a:pPr algn="ctr"/>
            <a:r>
              <a:rPr lang="en-US" sz="1400" i="1" dirty="0"/>
              <a:t>Number of Ice Cream Cones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1496284" y="3391593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DF1D7D29-F21A-A843-A684-F1AA165704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997478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19509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9" name="Straight Arrow Connector 18"/>
          <p:cNvCxnSpPr>
            <a:stCxn id="21" idx="0"/>
            <a:endCxn id="23" idx="2"/>
          </p:cNvCxnSpPr>
          <p:nvPr/>
        </p:nvCxnSpPr>
        <p:spPr>
          <a:xfrm flipV="1">
            <a:off x="2128058" y="2859578"/>
            <a:ext cx="216125" cy="84790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32014" y="3707487"/>
            <a:ext cx="3192088" cy="164590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Constant:</a:t>
            </a:r>
          </a:p>
          <a:p>
            <a:pPr algn="ctr"/>
            <a:r>
              <a:rPr lang="en-US" dirty="0"/>
              <a:t>The “intercept” or “beta-naught” has no predictor associated with it. </a:t>
            </a:r>
          </a:p>
          <a:p>
            <a:pPr algn="ctr"/>
            <a:r>
              <a:rPr lang="en-US" sz="1400" i="1" dirty="0"/>
              <a:t>Avg. Number of Ice Cream Cones expected to sell if predictors were all 0. 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2177928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3C18B81C-DF86-194E-AC2D-8641713CA1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500253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19509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Straight Arrow Connector 15"/>
          <p:cNvCxnSpPr>
            <a:stCxn id="21" idx="0"/>
            <a:endCxn id="31" idx="2"/>
          </p:cNvCxnSpPr>
          <p:nvPr/>
        </p:nvCxnSpPr>
        <p:spPr>
          <a:xfrm flipH="1" flipV="1">
            <a:off x="3341717" y="2859578"/>
            <a:ext cx="856211" cy="10640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0"/>
            <a:endCxn id="33" idx="2"/>
          </p:cNvCxnSpPr>
          <p:nvPr/>
        </p:nvCxnSpPr>
        <p:spPr>
          <a:xfrm flipV="1">
            <a:off x="4197928" y="2845723"/>
            <a:ext cx="144087" cy="107789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21" idx="0"/>
            <a:endCxn id="36" idx="2"/>
          </p:cNvCxnSpPr>
          <p:nvPr/>
        </p:nvCxnSpPr>
        <p:spPr>
          <a:xfrm flipV="1">
            <a:off x="4197928" y="2829098"/>
            <a:ext cx="1906385" cy="109452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876204" y="3923619"/>
            <a:ext cx="2643447" cy="164590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Predictors:</a:t>
            </a:r>
          </a:p>
          <a:p>
            <a:pPr algn="ctr"/>
            <a:r>
              <a:rPr lang="en-US" dirty="0"/>
              <a:t>The “informative features”, “x” or “independent” variables.  </a:t>
            </a:r>
          </a:p>
          <a:p>
            <a:pPr algn="ctr"/>
            <a:r>
              <a:rPr lang="en-US" sz="1400" i="1" dirty="0"/>
              <a:t>Variables affecting sales in the data, temp, day, &amp; price.  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3175462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4175760" y="2446712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5938058" y="243008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72B20728-E4B2-324E-B66C-1C7B142AE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59517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19509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Arrow Connector 12"/>
          <p:cNvCxnSpPr>
            <a:stCxn id="21" idx="0"/>
            <a:endCxn id="23" idx="2"/>
          </p:cNvCxnSpPr>
          <p:nvPr/>
        </p:nvCxnSpPr>
        <p:spPr>
          <a:xfrm flipH="1" flipV="1">
            <a:off x="3025837" y="2859578"/>
            <a:ext cx="1172091" cy="10640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21" idx="0"/>
            <a:endCxn id="24" idx="2"/>
          </p:cNvCxnSpPr>
          <p:nvPr/>
        </p:nvCxnSpPr>
        <p:spPr>
          <a:xfrm flipH="1" flipV="1">
            <a:off x="4023352" y="2859578"/>
            <a:ext cx="174576" cy="10640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21" idx="0"/>
            <a:endCxn id="25" idx="2"/>
          </p:cNvCxnSpPr>
          <p:nvPr/>
        </p:nvCxnSpPr>
        <p:spPr>
          <a:xfrm flipV="1">
            <a:off x="4197928" y="2862349"/>
            <a:ext cx="1540620" cy="10612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876204" y="3923619"/>
            <a:ext cx="2643447" cy="164590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Coefficients:</a:t>
            </a:r>
          </a:p>
          <a:p>
            <a:pPr algn="ctr"/>
            <a:r>
              <a:rPr lang="en-US" dirty="0"/>
              <a:t>The “weight”, “betas” or “coefficients” multiplied with the specific “x” variable value.  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2859582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3857097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5572293" y="2463338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763DC660-19FD-0F4D-BD02-7A08C6239F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959505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219509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Straight Arrow Connector 19"/>
          <p:cNvCxnSpPr>
            <a:stCxn id="21" idx="0"/>
            <a:endCxn id="16" idx="2"/>
          </p:cNvCxnSpPr>
          <p:nvPr/>
        </p:nvCxnSpPr>
        <p:spPr>
          <a:xfrm flipH="1" flipV="1">
            <a:off x="6749926" y="2859578"/>
            <a:ext cx="58198" cy="914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486400" y="3773990"/>
            <a:ext cx="2643447" cy="1645909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Error:</a:t>
            </a:r>
          </a:p>
          <a:p>
            <a:pPr algn="ctr"/>
            <a:r>
              <a:rPr lang="en-US" dirty="0"/>
              <a:t>The “error” or “noise” represents the value the equation is wrong compared to the actual Y.  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583671" y="2460567"/>
            <a:ext cx="332509" cy="3990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3B17D141-E002-FB47-8314-0F77C200A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177971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equation captures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086498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762000" y="1629298"/>
            <a:ext cx="1143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outcome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810000" y="1553098"/>
            <a:ext cx="1524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coefficients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143000" y="3000898"/>
            <a:ext cx="1219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constant</a:t>
            </a:r>
          </a:p>
        </p:txBody>
      </p:sp>
      <p:sp>
        <p:nvSpPr>
          <p:cNvPr id="10" name="TextBox 10"/>
          <p:cNvSpPr txBox="1">
            <a:spLocks noChangeArrowheads="1"/>
          </p:cNvSpPr>
          <p:nvPr/>
        </p:nvSpPr>
        <p:spPr bwMode="auto">
          <a:xfrm>
            <a:off x="3733800" y="3686698"/>
            <a:ext cx="1600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predictors</a:t>
            </a:r>
          </a:p>
        </p:txBody>
      </p:sp>
      <p:sp>
        <p:nvSpPr>
          <p:cNvPr id="11" name="TextBox 11"/>
          <p:cNvSpPr txBox="1">
            <a:spLocks noChangeArrowheads="1"/>
          </p:cNvSpPr>
          <p:nvPr/>
        </p:nvSpPr>
        <p:spPr bwMode="auto">
          <a:xfrm>
            <a:off x="6781800" y="3077098"/>
            <a:ext cx="1676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error (noise)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447800" y="2010298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124200" y="2010298"/>
            <a:ext cx="8382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114800" y="2010298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876800" y="2010298"/>
            <a:ext cx="7620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352800" y="2696098"/>
            <a:ext cx="5334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267200" y="2696098"/>
            <a:ext cx="76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800600" y="2696098"/>
            <a:ext cx="838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81200" y="2696098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781800" y="2696098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336666" y="5386648"/>
            <a:ext cx="8470669" cy="51538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 combinations of beta coefficients seeks to minimize the squared errors between the actual Y values and the equation.   </a:t>
            </a:r>
            <a:r>
              <a:rPr lang="en-US" b="1" dirty="0">
                <a:solidFill>
                  <a:schemeClr val="tx1"/>
                </a:solidFill>
              </a:rPr>
              <a:t>This combination manifests as the “best fit line”</a:t>
            </a:r>
          </a:p>
        </p:txBody>
      </p:sp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83BAD3EC-AD62-D54C-A619-E2DE77F72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135149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19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762497" y="1519643"/>
            <a:ext cx="7948366" cy="1884473"/>
            <a:chOff x="629493" y="1419881"/>
            <a:chExt cx="7948366" cy="1884473"/>
          </a:xfrm>
        </p:grpSpPr>
        <p:pic>
          <p:nvPicPr>
            <p:cNvPr id="7" name="Shape 3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72168" y="1419881"/>
              <a:ext cx="867523" cy="1884473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Shape 319"/>
                <p:cNvSpPr txBox="1"/>
                <p:nvPr/>
              </p:nvSpPr>
              <p:spPr>
                <a:xfrm>
                  <a:off x="1817393" y="2248718"/>
                  <a:ext cx="6760466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6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0.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25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*satudray_dummy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-0.5</a:t>
                  </a:r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</a:t>
                  </a:r>
                </a:p>
              </p:txBody>
            </p:sp>
          </mc:Choice>
          <mc:Fallback xmlns="">
            <p:sp>
              <p:nvSpPr>
                <p:cNvPr id="8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17393" y="2248718"/>
                  <a:ext cx="6760466" cy="50460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992" b="-963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Shape 320"/>
            <p:cNvSpPr txBox="1"/>
            <p:nvPr/>
          </p:nvSpPr>
          <p:spPr>
            <a:xfrm>
              <a:off x="629493" y="2248718"/>
              <a:ext cx="412500" cy="504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3000">
                  <a:latin typeface="Open Sans"/>
                  <a:ea typeface="Open Sans"/>
                  <a:cs typeface="Open Sans"/>
                  <a:sym typeface="Open Sans"/>
                </a:rPr>
                <a:t># </a:t>
              </a: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2002560"/>
              </p:ext>
            </p:extLst>
          </p:nvPr>
        </p:nvGraphicFramePr>
        <p:xfrm>
          <a:off x="2089265" y="3159298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Beta-Naught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Saturday_dummy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 * 80 degrees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*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 *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 * 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*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 *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47CD9B0F-BAC7-9848-B6F6-BECF05BE08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091816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Kwartler CSCI 96</a:t>
            </a:r>
          </a:p>
        </p:txBody>
      </p:sp>
      <p:pic>
        <p:nvPicPr>
          <p:cNvPr id="1026" name="Picture 2" descr="Image result for cart before the horse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9350" y="1740694"/>
            <a:ext cx="4845300" cy="337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71501" y="1185863"/>
            <a:ext cx="2861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Open </a:t>
            </a:r>
            <a:r>
              <a:rPr lang="en-US" sz="2400" u="sng" dirty="0" err="1"/>
              <a:t>A_Regression.R</a:t>
            </a:r>
            <a:endParaRPr lang="en-US" sz="2400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2322538" y="5619404"/>
            <a:ext cx="4498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 Diamond Prices with linear regression.</a:t>
            </a:r>
          </a:p>
        </p:txBody>
      </p:sp>
    </p:spTree>
    <p:extLst>
      <p:ext uri="{BB962C8B-B14F-4D97-AF65-F5344CB8AC3E}">
        <p14:creationId xmlns:p14="http://schemas.microsoft.com/office/powerpoint/2010/main" val="6856333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20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762497" y="1519643"/>
            <a:ext cx="7948366" cy="1884473"/>
            <a:chOff x="629493" y="1419881"/>
            <a:chExt cx="7948366" cy="1884473"/>
          </a:xfrm>
        </p:grpSpPr>
        <p:pic>
          <p:nvPicPr>
            <p:cNvPr id="7" name="Shape 3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72168" y="1419881"/>
              <a:ext cx="867523" cy="1884473"/>
            </a:xfrm>
            <a:prstGeom prst="rect">
              <a:avLst/>
            </a:prstGeom>
            <a:noFill/>
            <a:ln>
              <a:noFill/>
            </a:ln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Shape 319"/>
                <p:cNvSpPr txBox="1"/>
                <p:nvPr/>
              </p:nvSpPr>
              <p:spPr>
                <a:xfrm>
                  <a:off x="1817393" y="2248718"/>
                  <a:ext cx="6760466" cy="504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1425" tIns="91425" rIns="91425" bIns="91425" anchor="t" anchorCtr="0">
                  <a:noAutofit/>
                </a:bodyPr>
                <a:lstStyle/>
                <a:p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=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6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0.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25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*temperature +</a:t>
                  </a:r>
                  <a:r>
                    <a:rPr lang="el-GR" sz="2000" dirty="0"/>
                    <a:t>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3</m:t>
                      </m:r>
                    </m:oMath>
                  </a14:m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*satudray_dummy +</a:t>
                  </a:r>
                  <a:r>
                    <a:rPr lang="el-GR" sz="2000" dirty="0"/>
                    <a:t> </a:t>
                  </a:r>
                  <a:r>
                    <a:rPr lang="en-US" sz="2000" dirty="0"/>
                    <a:t>-0.5</a:t>
                  </a:r>
                  <a:r>
                    <a:rPr lang="en" sz="2000" dirty="0">
                      <a:latin typeface="Open Sans"/>
                      <a:ea typeface="Open Sans"/>
                      <a:cs typeface="Open Sans"/>
                      <a:sym typeface="Open Sans"/>
                    </a:rPr>
                    <a:t>*price</a:t>
                  </a:r>
                </a:p>
              </p:txBody>
            </p:sp>
          </mc:Choice>
          <mc:Fallback xmlns="">
            <p:sp>
              <p:nvSpPr>
                <p:cNvPr id="8" name="Shape 3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17393" y="2248718"/>
                  <a:ext cx="6760466" cy="50460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992" b="-9639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Shape 320"/>
            <p:cNvSpPr txBox="1"/>
            <p:nvPr/>
          </p:nvSpPr>
          <p:spPr>
            <a:xfrm>
              <a:off x="629493" y="2248718"/>
              <a:ext cx="412500" cy="5046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3000">
                  <a:latin typeface="Open Sans"/>
                  <a:ea typeface="Open Sans"/>
                  <a:cs typeface="Open Sans"/>
                  <a:sym typeface="Open Sans"/>
                </a:rPr>
                <a:t># </a:t>
              </a:r>
            </a:p>
          </p:txBody>
        </p:sp>
      </p:grp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C7A9D26-5911-402B-B52F-D0DC2E5F9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201177"/>
              </p:ext>
            </p:extLst>
          </p:nvPr>
        </p:nvGraphicFramePr>
        <p:xfrm>
          <a:off x="1524000" y="3968078"/>
          <a:ext cx="6096000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6915861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Beta-Naught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Satuday_dummy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Best</a:t>
                      </a:r>
                      <a:r>
                        <a:rPr lang="en-US" baseline="0" dirty="0"/>
                        <a:t> Fit Prediction</a:t>
                      </a:r>
                      <a:endParaRPr lang="en-US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 * 80 degrees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*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 *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 * 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*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-0.5 *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880DB6DC-FCE8-CE44-AE80-033C1388F4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227796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8934450" cy="591477"/>
          </a:xfrm>
        </p:spPr>
        <p:txBody>
          <a:bodyPr/>
          <a:lstStyle/>
          <a:p>
            <a:r>
              <a:rPr lang="en-US" sz="3200" dirty="0"/>
              <a:t>Minimizing the Sum of Ordinary Least Squared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374" y="1421129"/>
            <a:ext cx="4942950" cy="35997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35287" y="1961805"/>
            <a:ext cx="220810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Equation:</a:t>
            </a:r>
          </a:p>
          <a:p>
            <a:r>
              <a:rPr lang="en-US" dirty="0"/>
              <a:t>Y= 0 +(0*x)</a:t>
            </a:r>
          </a:p>
          <a:p>
            <a:endParaRPr lang="en-US" dirty="0"/>
          </a:p>
          <a:p>
            <a:r>
              <a:rPr lang="en-US" dirty="0"/>
              <a:t>Beta “Naught” = 0 </a:t>
            </a:r>
          </a:p>
          <a:p>
            <a:r>
              <a:rPr lang="en-US" i="1" dirty="0"/>
              <a:t>Intercept is 0</a:t>
            </a:r>
          </a:p>
          <a:p>
            <a:endParaRPr lang="en-US" dirty="0"/>
          </a:p>
          <a:p>
            <a:r>
              <a:rPr lang="en-US" dirty="0"/>
              <a:t>X beta coefficient = 0 </a:t>
            </a:r>
          </a:p>
          <a:p>
            <a:r>
              <a:rPr lang="en-US" i="1" dirty="0"/>
              <a:t>No slope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67532" y="5311831"/>
            <a:ext cx="3192087" cy="515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Red line is the predicted outcome</a:t>
            </a:r>
          </a:p>
        </p:txBody>
      </p:sp>
      <p:sp>
        <p:nvSpPr>
          <p:cNvPr id="9" name="Rectangle 8"/>
          <p:cNvSpPr/>
          <p:nvPr/>
        </p:nvSpPr>
        <p:spPr>
          <a:xfrm>
            <a:off x="99750" y="5313217"/>
            <a:ext cx="3192087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Blue points Y Values represent actual outcome.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94803" y="5400249"/>
            <a:ext cx="769763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MINUS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62584" y="5400249"/>
            <a:ext cx="1516825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Equals the Error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253E33A6-CC58-6B42-8D94-6C61B704B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065359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8934450" cy="591477"/>
          </a:xfrm>
        </p:spPr>
        <p:txBody>
          <a:bodyPr/>
          <a:lstStyle/>
          <a:p>
            <a:r>
              <a:rPr lang="en-US" sz="3200" dirty="0"/>
              <a:t>Big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374" y="1421129"/>
            <a:ext cx="4942950" cy="35997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35287" y="1961805"/>
            <a:ext cx="220810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Equation:</a:t>
            </a:r>
          </a:p>
          <a:p>
            <a:r>
              <a:rPr lang="en-US" dirty="0"/>
              <a:t>Y= 0 +(0*x)</a:t>
            </a:r>
          </a:p>
          <a:p>
            <a:endParaRPr lang="en-US" dirty="0"/>
          </a:p>
          <a:p>
            <a:r>
              <a:rPr lang="en-US" dirty="0"/>
              <a:t>Beta “Naught” = 0 </a:t>
            </a:r>
          </a:p>
          <a:p>
            <a:r>
              <a:rPr lang="en-US" i="1" dirty="0"/>
              <a:t>Intercept is 0</a:t>
            </a:r>
          </a:p>
          <a:p>
            <a:endParaRPr lang="en-US" dirty="0"/>
          </a:p>
          <a:p>
            <a:r>
              <a:rPr lang="en-US" dirty="0"/>
              <a:t>X beta coefficient = 0 </a:t>
            </a:r>
          </a:p>
          <a:p>
            <a:r>
              <a:rPr lang="en-US" i="1" dirty="0"/>
              <a:t>No slope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67532" y="5311831"/>
            <a:ext cx="3192087" cy="515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Red line is the predicted outcome</a:t>
            </a:r>
          </a:p>
        </p:txBody>
      </p:sp>
      <p:sp>
        <p:nvSpPr>
          <p:cNvPr id="9" name="Rectangle 8"/>
          <p:cNvSpPr/>
          <p:nvPr/>
        </p:nvSpPr>
        <p:spPr>
          <a:xfrm>
            <a:off x="99750" y="5313217"/>
            <a:ext cx="3192087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Blue points Y Values represent actual outcome.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94803" y="5400249"/>
            <a:ext cx="769763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MINUS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62584" y="5400249"/>
            <a:ext cx="1516825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Equals the Error</a:t>
            </a:r>
          </a:p>
        </p:txBody>
      </p:sp>
      <p:sp>
        <p:nvSpPr>
          <p:cNvPr id="19" name="Oval 18"/>
          <p:cNvSpPr/>
          <p:nvPr/>
        </p:nvSpPr>
        <p:spPr>
          <a:xfrm>
            <a:off x="4203349" y="2067339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277080" y="2219862"/>
            <a:ext cx="0" cy="2199738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3071810" y="3086100"/>
            <a:ext cx="13317" cy="1371600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2996076" y="3005511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412401" y="2902557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2476500" y="3009900"/>
            <a:ext cx="1" cy="1428750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898374" y="4438650"/>
            <a:ext cx="0" cy="210326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1814976" y="4615236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ooter Placeholder 5">
            <a:extLst>
              <a:ext uri="{FF2B5EF4-FFF2-40B4-BE49-F238E27FC236}">
                <a16:creationId xmlns:a16="http://schemas.microsoft.com/office/drawing/2014/main" id="{84CDA995-4632-AD4B-9075-874D80C9BB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14049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6217"/>
          <a:stretch/>
        </p:blipFill>
        <p:spPr>
          <a:xfrm>
            <a:off x="256675" y="2051512"/>
            <a:ext cx="4919624" cy="335567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really going 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23</a:t>
            </a:fld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203349" y="2067339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519651" y="2377439"/>
            <a:ext cx="32419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Errors between a prediction and actual.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Notice some are negative and some are positive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277080" y="2219861"/>
            <a:ext cx="0" cy="276849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3016518" y="2296482"/>
            <a:ext cx="9896" cy="1019212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2948451" y="2195886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1755672" y="4530173"/>
            <a:ext cx="133004" cy="997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1812897" y="4244340"/>
            <a:ext cx="9277" cy="299861"/>
          </a:xfrm>
          <a:prstGeom prst="straightConnector1">
            <a:avLst/>
          </a:prstGeom>
          <a:ln w="28575"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298EE999-AC42-3349-9B80-3ABD0906B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9857148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Squared Error?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267532" y="1271849"/>
            <a:ext cx="3192087" cy="5153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Red line is the predicted outcome</a:t>
            </a:r>
          </a:p>
        </p:txBody>
      </p:sp>
      <p:sp>
        <p:nvSpPr>
          <p:cNvPr id="7" name="Rectangle 6"/>
          <p:cNvSpPr/>
          <p:nvPr/>
        </p:nvSpPr>
        <p:spPr>
          <a:xfrm>
            <a:off x="99750" y="1273235"/>
            <a:ext cx="3192087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Blue points Y Values represent actual outcome.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94803" y="1360267"/>
            <a:ext cx="769763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MINUS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56656" y="1360267"/>
            <a:ext cx="1516825" cy="338554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Equals the Error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102993"/>
              </p:ext>
            </p:extLst>
          </p:nvPr>
        </p:nvGraphicFramePr>
        <p:xfrm>
          <a:off x="1270958" y="2156844"/>
          <a:ext cx="84967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9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Cones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61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638982"/>
              </p:ext>
            </p:extLst>
          </p:nvPr>
        </p:nvGraphicFramePr>
        <p:xfrm>
          <a:off x="5392273" y="2156844"/>
          <a:ext cx="942604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2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Prediction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978265"/>
              </p:ext>
            </p:extLst>
          </p:nvPr>
        </p:nvGraphicFramePr>
        <p:xfrm>
          <a:off x="7890233" y="2156844"/>
          <a:ext cx="849671" cy="2451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9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Error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-68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-18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-5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3391593" y="3158845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727768" y="2812481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727768" y="3144990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565265" y="5004270"/>
            <a:ext cx="794696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284350" y="5455519"/>
            <a:ext cx="63193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(18 + 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6 + 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-9</a:t>
            </a:r>
            <a:r>
              <a:rPr lang="en-US" sz="2400" dirty="0"/>
              <a:t> 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-68</a:t>
            </a:r>
            <a:r>
              <a:rPr lang="en-US" sz="2400" dirty="0"/>
              <a:t> 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31</a:t>
            </a:r>
            <a:r>
              <a:rPr lang="en-US" sz="2400" dirty="0"/>
              <a:t> + </a:t>
            </a:r>
            <a:r>
              <a:rPr lang="en-US" sz="2400" b="1" dirty="0">
                <a:solidFill>
                  <a:schemeClr val="accent1"/>
                </a:solidFill>
                <a:latin typeface="Calibri" panose="020F0502020204030204" pitchFamily="34" charset="0"/>
              </a:rPr>
              <a:t>-18</a:t>
            </a:r>
            <a:r>
              <a:rPr lang="en-US" sz="2400" b="1" dirty="0">
                <a:solidFill>
                  <a:schemeClr val="accent1"/>
                </a:solidFill>
              </a:rPr>
              <a:t> + </a:t>
            </a:r>
            <a:r>
              <a:rPr lang="en-US" sz="2400" b="1" dirty="0">
                <a:solidFill>
                  <a:schemeClr val="accent1"/>
                </a:solidFill>
                <a:latin typeface="Calibri" panose="020F0502020204030204" pitchFamily="34" charset="0"/>
              </a:rPr>
              <a:t>18</a:t>
            </a:r>
            <a:r>
              <a:rPr lang="en-US" sz="2400" b="1" dirty="0">
                <a:solidFill>
                  <a:schemeClr val="accent1"/>
                </a:solidFill>
              </a:rPr>
              <a:t> </a:t>
            </a:r>
            <a:r>
              <a:rPr lang="en-US" sz="2400" dirty="0"/>
              <a:t>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-15</a:t>
            </a:r>
            <a:r>
              <a:rPr lang="en-US" sz="2400" dirty="0"/>
              <a:t> 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-5</a:t>
            </a:r>
            <a:r>
              <a:rPr lang="en-US" sz="2400" dirty="0"/>
              <a:t> +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39)</a:t>
            </a:r>
            <a:r>
              <a:rPr lang="en-US" sz="2400" dirty="0"/>
              <a:t>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664035" y="5408823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664035" y="5741332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747459" y="5286895"/>
            <a:ext cx="6014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-3</a:t>
            </a:r>
          </a:p>
        </p:txBody>
      </p:sp>
      <p:sp>
        <p:nvSpPr>
          <p:cNvPr id="24" name="Footer Placeholder 5">
            <a:extLst>
              <a:ext uri="{FF2B5EF4-FFF2-40B4-BE49-F238E27FC236}">
                <a16:creationId xmlns:a16="http://schemas.microsoft.com/office/drawing/2014/main" id="{35097F8E-0B0D-F346-8CD8-D5AADD7539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139412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3" grpId="0" animBg="1"/>
      <p:bldP spid="14" grpId="0" animBg="1"/>
      <p:bldP spid="15" grpId="0" animBg="1"/>
      <p:bldP spid="19" grpId="0"/>
      <p:bldP spid="21" grpId="0" animBg="1"/>
      <p:bldP spid="22" grpId="0" animBg="1"/>
      <p:bldP spid="2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Squared Error?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32508" y="1273235"/>
            <a:ext cx="8478985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Without squaring the errors positive &amp; negative prediction errors cancel each other out.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75428" y="2612573"/>
            <a:ext cx="5585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(18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 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6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 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-9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-68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31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-18</a:t>
            </a:r>
            <a:r>
              <a:rPr lang="en-US" b="1" baseline="30000" dirty="0">
                <a:solidFill>
                  <a:schemeClr val="accent1"/>
                </a:solidFill>
                <a:latin typeface="Calibri" panose="020F0502020204030204" pitchFamily="34" charset="0"/>
              </a:rPr>
              <a:t>2</a:t>
            </a:r>
            <a:r>
              <a:rPr lang="en-US" b="1" baseline="30000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</a:rPr>
              <a:t>+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18</a:t>
            </a:r>
            <a:r>
              <a:rPr lang="en-US" b="1" baseline="30000" dirty="0">
                <a:solidFill>
                  <a:schemeClr val="accent1"/>
                </a:solidFill>
                <a:latin typeface="Calibri" panose="020F0502020204030204" pitchFamily="34" charset="0"/>
              </a:rPr>
              <a:t>2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dirty="0"/>
              <a:t>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-15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-5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39</a:t>
            </a:r>
            <a:r>
              <a:rPr lang="en-US" baseline="30000" dirty="0">
                <a:solidFill>
                  <a:srgbClr val="000000"/>
                </a:solidFill>
                <a:latin typeface="Calibri" panose="020F0502020204030204" pitchFamily="34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  <a:r>
              <a:rPr lang="en-US" dirty="0"/>
              <a:t>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982394" y="3995666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982394" y="4328175"/>
            <a:ext cx="864523" cy="18288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85155" y="5465620"/>
            <a:ext cx="8478985" cy="5126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Squaring the error means all errors have the same impact on the optimization function.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1195" y="4058989"/>
            <a:ext cx="58336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324 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36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81+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4624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961 + </a:t>
            </a:r>
            <a:r>
              <a:rPr lang="en-US" dirty="0"/>
              <a:t>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324 + 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alibri" panose="020F0502020204030204" pitchFamily="34" charset="0"/>
              </a:rPr>
              <a:t>324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225 + 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25</a:t>
            </a:r>
            <a:r>
              <a:rPr lang="en-US" dirty="0"/>
              <a:t> +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1521</a:t>
            </a:r>
            <a:r>
              <a:rPr lang="en-US" dirty="0"/>
              <a:t>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032572" y="3857106"/>
            <a:ext cx="1223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8445</a:t>
            </a:r>
          </a:p>
        </p:txBody>
      </p:sp>
      <p:sp>
        <p:nvSpPr>
          <p:cNvPr id="18" name="Down Arrow 17"/>
          <p:cNvSpPr/>
          <p:nvPr/>
        </p:nvSpPr>
        <p:spPr>
          <a:xfrm>
            <a:off x="2793452" y="3158836"/>
            <a:ext cx="349135" cy="79802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48618E73-0F32-2A4C-904C-C8544B900E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1373901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really going 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26</a:t>
            </a:fld>
            <a:endParaRPr lang="en-US"/>
          </a:p>
        </p:txBody>
      </p:sp>
      <p:pic>
        <p:nvPicPr>
          <p:cNvPr id="1026" name="Picture 2" descr="Image result for linear regression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100" y="1081289"/>
            <a:ext cx="5353801" cy="4015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66007" y="5203768"/>
            <a:ext cx="8512233" cy="9642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The algorithm is optimizing the inputs and weights (beta’s) to </a:t>
            </a:r>
            <a:r>
              <a:rPr lang="en-US" sz="2400" b="1" dirty="0">
                <a:solidFill>
                  <a:schemeClr val="accent1"/>
                </a:solidFill>
              </a:rPr>
              <a:t>minimize the sum of squared errors</a:t>
            </a:r>
            <a:r>
              <a:rPr lang="en-US" sz="2400" dirty="0">
                <a:solidFill>
                  <a:schemeClr val="tx1"/>
                </a:solidFill>
              </a:rPr>
              <a:t>.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This is called “ordinary least squares (OLS).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79172D24-5321-474F-ACEA-E42E86E7D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7248883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of TOKENS is the model fit.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086498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762000" y="1629298"/>
            <a:ext cx="1143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outcome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3810000" y="1553098"/>
            <a:ext cx="1524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coefficients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143000" y="3000898"/>
            <a:ext cx="1219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constant</a:t>
            </a:r>
          </a:p>
        </p:txBody>
      </p:sp>
      <p:sp>
        <p:nvSpPr>
          <p:cNvPr id="10" name="TextBox 10"/>
          <p:cNvSpPr txBox="1">
            <a:spLocks noChangeArrowheads="1"/>
          </p:cNvSpPr>
          <p:nvPr/>
        </p:nvSpPr>
        <p:spPr bwMode="auto">
          <a:xfrm>
            <a:off x="3733800" y="3686698"/>
            <a:ext cx="1600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Tokens</a:t>
            </a:r>
          </a:p>
        </p:txBody>
      </p:sp>
      <p:sp>
        <p:nvSpPr>
          <p:cNvPr id="11" name="TextBox 11"/>
          <p:cNvSpPr txBox="1">
            <a:spLocks noChangeArrowheads="1"/>
          </p:cNvSpPr>
          <p:nvPr/>
        </p:nvSpPr>
        <p:spPr bwMode="auto">
          <a:xfrm>
            <a:off x="6781800" y="3077098"/>
            <a:ext cx="16764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error (noise)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447800" y="2010298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124200" y="2010298"/>
            <a:ext cx="8382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114800" y="2010298"/>
            <a:ext cx="1524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876800" y="2010298"/>
            <a:ext cx="7620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352800" y="2696098"/>
            <a:ext cx="5334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267200" y="2696098"/>
            <a:ext cx="76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800600" y="2696098"/>
            <a:ext cx="83820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81200" y="2696098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781800" y="2696098"/>
            <a:ext cx="3048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336666" y="5386648"/>
            <a:ext cx="8470669" cy="51538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X1, X2 </a:t>
            </a:r>
            <a:r>
              <a:rPr lang="en-US" b="1" dirty="0" err="1">
                <a:solidFill>
                  <a:schemeClr val="tx1"/>
                </a:solidFill>
              </a:rPr>
              <a:t>etc</a:t>
            </a:r>
            <a:r>
              <a:rPr lang="en-US" b="1" dirty="0">
                <a:solidFill>
                  <a:schemeClr val="tx1"/>
                </a:solidFill>
              </a:rPr>
              <a:t> are terms of the DTM.</a:t>
            </a:r>
          </a:p>
        </p:txBody>
      </p:sp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83BAD3EC-AD62-D54C-A619-E2DE77F72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8138099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3200" dirty="0"/>
              <a:t>The linear combination of TOKENS is the model fit.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72097"/>
            <a:ext cx="62515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83BAD3EC-AD62-D54C-A619-E2DE77F72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26" name="TextBox 10">
            <a:extLst>
              <a:ext uri="{FF2B5EF4-FFF2-40B4-BE49-F238E27FC236}">
                <a16:creationId xmlns:a16="http://schemas.microsoft.com/office/drawing/2014/main" id="{A2A0AEC5-2162-AB4A-B23C-4BC973544A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666" y="2956177"/>
            <a:ext cx="16002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Y = box office Revenue</a:t>
            </a: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A1D83A7C-212C-124E-A7F6-578C889538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472" y="2956177"/>
            <a:ext cx="2429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= (100)(X1 = “love”)</a:t>
            </a: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208F41E4-4F0F-F844-9211-EEE572A651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1519" y="2956307"/>
            <a:ext cx="2429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+ (50)(X1 = “great”)</a:t>
            </a: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D226FA50-0930-544C-B514-AE3E561C3B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7403" y="2971405"/>
            <a:ext cx="2429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+ (25)(X1 = “good”)</a:t>
            </a:r>
          </a:p>
        </p:txBody>
      </p:sp>
      <p:sp>
        <p:nvSpPr>
          <p:cNvPr id="30" name="TextBox 10">
            <a:extLst>
              <a:ext uri="{FF2B5EF4-FFF2-40B4-BE49-F238E27FC236}">
                <a16:creationId xmlns:a16="http://schemas.microsoft.com/office/drawing/2014/main" id="{3E1A8EBA-166C-7946-80E3-01926F22CA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7237" y="2494512"/>
            <a:ext cx="24295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Online Reviews</a:t>
            </a: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77ED2AE7-6F2B-BB44-B0BD-328067769E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472" y="3661241"/>
            <a:ext cx="27144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= (100)(DTM “love” = 2)</a:t>
            </a:r>
          </a:p>
        </p:txBody>
      </p:sp>
      <p:sp>
        <p:nvSpPr>
          <p:cNvPr id="32" name="TextBox 10">
            <a:extLst>
              <a:ext uri="{FF2B5EF4-FFF2-40B4-BE49-F238E27FC236}">
                <a16:creationId xmlns:a16="http://schemas.microsoft.com/office/drawing/2014/main" id="{857D0D29-030C-BD4B-83CE-648951BE47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472" y="4056099"/>
            <a:ext cx="27144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= (100)(DTM “great” = 0)</a:t>
            </a:r>
          </a:p>
        </p:txBody>
      </p:sp>
      <p:sp>
        <p:nvSpPr>
          <p:cNvPr id="33" name="TextBox 10">
            <a:extLst>
              <a:ext uri="{FF2B5EF4-FFF2-40B4-BE49-F238E27FC236}">
                <a16:creationId xmlns:a16="http://schemas.microsoft.com/office/drawing/2014/main" id="{922E77B7-6FA2-4348-AC11-9A79C4B5E7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472" y="4494086"/>
            <a:ext cx="27144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/>
              <a:t>= (100)(DTM “good” = 1)</a:t>
            </a:r>
          </a:p>
        </p:txBody>
      </p:sp>
      <p:sp>
        <p:nvSpPr>
          <p:cNvPr id="34" name="TextBox 10">
            <a:extLst>
              <a:ext uri="{FF2B5EF4-FFF2-40B4-BE49-F238E27FC236}">
                <a16:creationId xmlns:a16="http://schemas.microsoft.com/office/drawing/2014/main" id="{AC92FED4-25E1-824B-A504-D564CB95E0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666" y="4932073"/>
            <a:ext cx="4309607" cy="3693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dirty="0">
                <a:solidFill>
                  <a:schemeClr val="bg1"/>
                </a:solidFill>
              </a:rPr>
              <a:t>Y = 200+ 0 +25 = $225m</a:t>
            </a:r>
          </a:p>
        </p:txBody>
      </p:sp>
    </p:spTree>
    <p:extLst>
      <p:ext uri="{BB962C8B-B14F-4D97-AF65-F5344CB8AC3E}">
        <p14:creationId xmlns:p14="http://schemas.microsoft.com/office/powerpoint/2010/main" val="267466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 Prediction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0211" y="5261811"/>
            <a:ext cx="8983579" cy="64168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Besides P-Values which is a variable level KPI, and adjusted R-</a:t>
            </a:r>
            <a:r>
              <a:rPr lang="en-US" dirty="0" err="1">
                <a:solidFill>
                  <a:schemeClr val="tx1"/>
                </a:solidFill>
              </a:rPr>
              <a:t>Sq</a:t>
            </a:r>
            <a:r>
              <a:rPr lang="en-US" dirty="0">
                <a:solidFill>
                  <a:schemeClr val="tx1"/>
                </a:solidFill>
              </a:rPr>
              <a:t> there are two popular KPI for evaluating continuous model predictions.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3375" y="1133475"/>
            <a:ext cx="32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RMSE-</a:t>
            </a:r>
            <a:r>
              <a:rPr lang="en-US" dirty="0"/>
              <a:t> Root Mean Squared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3375" y="1502807"/>
            <a:ext cx="3935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MAPE-</a:t>
            </a:r>
            <a:r>
              <a:rPr lang="en-US" dirty="0"/>
              <a:t> Mean Absolute Percentage Error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3130526" y="2910472"/>
          <a:ext cx="291503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67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8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0" name="Straight Connector 9"/>
          <p:cNvCxnSpPr/>
          <p:nvPr/>
        </p:nvCxnSpPr>
        <p:spPr>
          <a:xfrm>
            <a:off x="514350" y="2085975"/>
            <a:ext cx="815816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497179" y="249053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868779" y="2490536"/>
            <a:ext cx="666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y-hat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45F47930-7DB6-DA42-93CF-AF2683E5A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538283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 idx="4294967295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sz="3600"/>
              <a:t>The Problem of Overfitting</a:t>
            </a:r>
          </a:p>
        </p:txBody>
      </p:sp>
      <p:sp>
        <p:nvSpPr>
          <p:cNvPr id="34819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914400" y="1828800"/>
            <a:ext cx="7772400" cy="419100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Franklin Gothic Book" pitchFamily="34" charset="0"/>
              </a:rPr>
              <a:t>Statistical models can produce highly complex explanations of relationships between variables</a:t>
            </a: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The “fit” may be excellent</a:t>
            </a: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When used with </a:t>
            </a:r>
            <a:r>
              <a:rPr lang="en-US" altLang="en-US" u="sng" dirty="0">
                <a:latin typeface="Franklin Gothic Book" pitchFamily="34" charset="0"/>
              </a:rPr>
              <a:t>new</a:t>
            </a:r>
            <a:r>
              <a:rPr lang="en-US" altLang="en-US" dirty="0">
                <a:latin typeface="Franklin Gothic Book" pitchFamily="34" charset="0"/>
              </a:rPr>
              <a:t> data, models of great complexity may do not do so well.</a:t>
            </a:r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14B7D50C-0022-2E43-8754-3CBFEE1FBC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1494382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3375" y="1133475"/>
            <a:ext cx="32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RMSE-</a:t>
            </a:r>
            <a:r>
              <a:rPr lang="en-US" dirty="0"/>
              <a:t> Root Mean Squared Error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328400" y="2397125"/>
          <a:ext cx="4725498" cy="198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3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8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58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58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Errors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Squared Errors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Isosceles Triangle 7"/>
          <p:cNvSpPr/>
          <p:nvPr/>
        </p:nvSpPr>
        <p:spPr>
          <a:xfrm rot="5400000">
            <a:off x="4432698" y="3175398"/>
            <a:ext cx="1864517" cy="37147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928572" y="2800350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76900" y="315991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36+16+9+4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42572" y="34194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600" y="5831669"/>
            <a:ext cx="865822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To manually calculate RMSE, work the acronym backwards.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1076" y="2004752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11220" y="2004752"/>
            <a:ext cx="666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y-hat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82829" y="1990474"/>
            <a:ext cx="822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54379" y="1990473"/>
            <a:ext cx="1153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ERROR-SQ</a:t>
            </a:r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04995EDA-6662-044E-B82F-B26D1CA99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5904927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3375" y="1133475"/>
            <a:ext cx="32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RMSE-</a:t>
            </a:r>
            <a:r>
              <a:rPr lang="en-US" dirty="0"/>
              <a:t> Root Mean Squared Error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28600" y="5831669"/>
            <a:ext cx="865822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 the same units being measured, tells you +/- the prediction error.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28400" y="2397125"/>
          <a:ext cx="4725498" cy="198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3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8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58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58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Errors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Squared Errors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Isosceles Triangle 4"/>
          <p:cNvSpPr/>
          <p:nvPr/>
        </p:nvSpPr>
        <p:spPr>
          <a:xfrm rot="5400000">
            <a:off x="4432698" y="3175398"/>
            <a:ext cx="1864517" cy="371475"/>
          </a:xfrm>
          <a:prstGeom prst="triangl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928572" y="2455068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76900" y="3159918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36+16+9+4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42572" y="34194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4" name="Isosceles Triangle 13"/>
          <p:cNvSpPr/>
          <p:nvPr/>
        </p:nvSpPr>
        <p:spPr>
          <a:xfrm rot="5400000">
            <a:off x="6185310" y="3170630"/>
            <a:ext cx="1864517" cy="37147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538296" y="2469355"/>
            <a:ext cx="1331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Square Root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7800975" y="3057525"/>
                <a:ext cx="45719" cy="4075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16.25</m:t>
                          </m:r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00975" y="3057525"/>
                <a:ext cx="45719" cy="407547"/>
              </a:xfrm>
              <a:prstGeom prst="rect">
                <a:avLst/>
              </a:prstGeom>
              <a:blipFill rotWithShape="0">
                <a:blip r:embed="rId6"/>
                <a:stretch>
                  <a:fillRect r="-18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7843838" y="3571875"/>
            <a:ext cx="708848" cy="369332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=4.03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09AE1DD6-3832-4648-92FF-5560975FC6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057088-B8D5-F347-8350-2DFAB51DB8CE}"/>
              </a:ext>
            </a:extLst>
          </p:cNvPr>
          <p:cNvSpPr txBox="1"/>
          <p:nvPr/>
        </p:nvSpPr>
        <p:spPr>
          <a:xfrm>
            <a:off x="7823834" y="1664193"/>
            <a:ext cx="731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ROOT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D83CBF-9523-364B-9D90-246B5F626CBA}"/>
              </a:ext>
            </a:extLst>
          </p:cNvPr>
          <p:cNvSpPr txBox="1"/>
          <p:nvPr/>
        </p:nvSpPr>
        <p:spPr>
          <a:xfrm>
            <a:off x="5868688" y="1664193"/>
            <a:ext cx="787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MEAN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A9DB7D-EBDB-0841-B41E-6AED61445CFA}"/>
              </a:ext>
            </a:extLst>
          </p:cNvPr>
          <p:cNvSpPr txBox="1"/>
          <p:nvPr/>
        </p:nvSpPr>
        <p:spPr>
          <a:xfrm>
            <a:off x="3929679" y="1664193"/>
            <a:ext cx="112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SQUARED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1C5549-F28C-B54C-9215-B7DF0E2F8C70}"/>
              </a:ext>
            </a:extLst>
          </p:cNvPr>
          <p:cNvSpPr txBox="1"/>
          <p:nvPr/>
        </p:nvSpPr>
        <p:spPr>
          <a:xfrm>
            <a:off x="2949245" y="1664193"/>
            <a:ext cx="83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20117402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4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3375" y="1174191"/>
            <a:ext cx="2708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MAE-</a:t>
            </a:r>
            <a:r>
              <a:rPr lang="en-US" dirty="0"/>
              <a:t> Mean Absolute Error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8587" y="5698988"/>
            <a:ext cx="8886825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Instead of squaring error, take the absolute error.  Then take the average among those errors.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580576"/>
              </p:ext>
            </p:extLst>
          </p:nvPr>
        </p:nvGraphicFramePr>
        <p:xfrm>
          <a:off x="314113" y="2354262"/>
          <a:ext cx="4403815" cy="198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1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5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9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Errors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Absolute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Isosceles Triangle 9"/>
          <p:cNvSpPr/>
          <p:nvPr/>
        </p:nvSpPr>
        <p:spPr>
          <a:xfrm rot="5400000">
            <a:off x="5761442" y="3175398"/>
            <a:ext cx="1864517" cy="371475"/>
          </a:xfrm>
          <a:prstGeom prst="triangl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66334" y="2354262"/>
            <a:ext cx="2467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of Absolute Errors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96058" y="3139162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6+4+3+2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99941" y="34337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72388" y="3971925"/>
            <a:ext cx="708848" cy="369332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=3.75</a:t>
            </a:r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37F973EE-3F9F-0B47-8496-24706EFE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F39368-192E-8240-B2C8-6DEBFA2309BE}"/>
              </a:ext>
            </a:extLst>
          </p:cNvPr>
          <p:cNvSpPr txBox="1"/>
          <p:nvPr/>
        </p:nvSpPr>
        <p:spPr>
          <a:xfrm>
            <a:off x="7705083" y="1647125"/>
            <a:ext cx="787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MEAN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CA023A-2467-8147-9D54-8383663A669D}"/>
              </a:ext>
            </a:extLst>
          </p:cNvPr>
          <p:cNvSpPr txBox="1"/>
          <p:nvPr/>
        </p:nvSpPr>
        <p:spPr>
          <a:xfrm>
            <a:off x="3653588" y="1647125"/>
            <a:ext cx="118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ABSOLUTE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D42807-C57F-114B-995A-E1EC02FF2734}"/>
              </a:ext>
            </a:extLst>
          </p:cNvPr>
          <p:cNvSpPr txBox="1"/>
          <p:nvPr/>
        </p:nvSpPr>
        <p:spPr>
          <a:xfrm>
            <a:off x="2798610" y="1647125"/>
            <a:ext cx="83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1945000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3375" y="1174191"/>
            <a:ext cx="3935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MAPE-</a:t>
            </a:r>
            <a:r>
              <a:rPr lang="en-US" dirty="0"/>
              <a:t> Mean Absolute Percentage Error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28600" y="5254153"/>
            <a:ext cx="8658225" cy="646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Instead of squaring error, take the absolute error.  Then divide that by the </a:t>
            </a:r>
            <a:r>
              <a:rPr lang="en-US" b="1" u="sng" dirty="0">
                <a:solidFill>
                  <a:schemeClr val="bg1"/>
                </a:solidFill>
              </a:rPr>
              <a:t>forecast</a:t>
            </a:r>
            <a:r>
              <a:rPr lang="en-US" dirty="0">
                <a:solidFill>
                  <a:schemeClr val="bg1"/>
                </a:solidFill>
              </a:rPr>
              <a:t> value.  Lastly calculate a mean average of all the percentage errors. 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314113" y="2354262"/>
          <a:ext cx="5443751" cy="251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39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1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5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9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99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Predicted/Forecasted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Errors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Absolute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As % of Forecast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=6/16 or </a:t>
                      </a:r>
                      <a:r>
                        <a:rPr lang="en-US" b="1" dirty="0"/>
                        <a:t>37%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=4/8 or </a:t>
                      </a:r>
                    </a:p>
                    <a:p>
                      <a:pPr algn="ctr"/>
                      <a:r>
                        <a:rPr lang="en-US" b="1" dirty="0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=3/17 or </a:t>
                      </a:r>
                      <a:r>
                        <a:rPr lang="en-US" b="1" dirty="0"/>
                        <a:t>17%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=2/34 or </a:t>
                      </a:r>
                    </a:p>
                    <a:p>
                      <a:pPr algn="ctr"/>
                      <a:r>
                        <a:rPr lang="en-US" b="1" dirty="0"/>
                        <a:t>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Isosceles Triangle 9"/>
          <p:cNvSpPr/>
          <p:nvPr/>
        </p:nvSpPr>
        <p:spPr>
          <a:xfrm rot="5400000">
            <a:off x="5761442" y="3175398"/>
            <a:ext cx="1864517" cy="371475"/>
          </a:xfrm>
          <a:prstGeom prst="triangle">
            <a:avLst/>
          </a:prstGeom>
          <a:solidFill>
            <a:schemeClr val="accent2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80074" y="2440781"/>
            <a:ext cx="2163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of Percentages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05644" y="3159918"/>
            <a:ext cx="2010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37%+50%+17%+5%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99941" y="34337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72388" y="3971925"/>
            <a:ext cx="873957" cy="369332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=27.7%</a:t>
            </a:r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37F973EE-3F9F-0B47-8496-24706EFE6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F39368-192E-8240-B2C8-6DEBFA2309BE}"/>
              </a:ext>
            </a:extLst>
          </p:cNvPr>
          <p:cNvSpPr txBox="1"/>
          <p:nvPr/>
        </p:nvSpPr>
        <p:spPr>
          <a:xfrm>
            <a:off x="7705083" y="1647125"/>
            <a:ext cx="787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MEAN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CA023A-2467-8147-9D54-8383663A669D}"/>
              </a:ext>
            </a:extLst>
          </p:cNvPr>
          <p:cNvSpPr txBox="1"/>
          <p:nvPr/>
        </p:nvSpPr>
        <p:spPr>
          <a:xfrm>
            <a:off x="3653588" y="1647125"/>
            <a:ext cx="118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ABSOLUTE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06DB6D-F1A1-6F41-B598-E2E386F5FF96}"/>
              </a:ext>
            </a:extLst>
          </p:cNvPr>
          <p:cNvSpPr txBox="1"/>
          <p:nvPr/>
        </p:nvSpPr>
        <p:spPr>
          <a:xfrm>
            <a:off x="4983405" y="1647125"/>
            <a:ext cx="544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PCT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D42807-C57F-114B-995A-E1EC02FF2734}"/>
              </a:ext>
            </a:extLst>
          </p:cNvPr>
          <p:cNvSpPr txBox="1"/>
          <p:nvPr/>
        </p:nvSpPr>
        <p:spPr>
          <a:xfrm>
            <a:off x="2798610" y="1647125"/>
            <a:ext cx="83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12542322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98764" y="1346662"/>
            <a:ext cx="4157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Open </a:t>
            </a:r>
            <a:r>
              <a:rPr lang="en-US" sz="2800" b="1" u="sng" dirty="0" err="1"/>
              <a:t>B_Text_Regression.R</a:t>
            </a:r>
            <a:endParaRPr lang="en-US" sz="2800" b="1" u="sng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92D6A1ED-B4E3-0940-A125-9241151B7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6296346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Explanatory Vs Predictive 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35</a:t>
            </a:fld>
            <a:endParaRPr lang="en-US"/>
          </a:p>
        </p:txBody>
      </p:sp>
      <p:pic>
        <p:nvPicPr>
          <p:cNvPr id="19458" name="Picture 2" descr="Image result for rivalry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189" y="2106527"/>
            <a:ext cx="4606620" cy="3196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8338" y="2054850"/>
            <a:ext cx="38867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Make sure you understand the point of your project</a:t>
            </a:r>
          </a:p>
          <a:p>
            <a:pPr algn="ctr"/>
            <a:r>
              <a:rPr lang="en-US" dirty="0"/>
              <a:t>(explanatory or predictive)</a:t>
            </a:r>
          </a:p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leaders want to understand a phenomena?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 leaders want to make accurate predictions about the future?</a:t>
            </a:r>
          </a:p>
        </p:txBody>
      </p:sp>
      <p:sp>
        <p:nvSpPr>
          <p:cNvPr id="7" name="Rectangle 6"/>
          <p:cNvSpPr/>
          <p:nvPr/>
        </p:nvSpPr>
        <p:spPr>
          <a:xfrm>
            <a:off x="99750" y="4355869"/>
            <a:ext cx="4139738" cy="4655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impacts how you evaluate the model and even what variables you choose.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121D1001-942F-294E-B190-F0498FEF4F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5558468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EBAA52-D749-D54B-A972-20EB132CC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B75F9C-3423-4142-87AD-B13C1001A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8515350" cy="591477"/>
          </a:xfrm>
        </p:spPr>
        <p:txBody>
          <a:bodyPr/>
          <a:lstStyle/>
          <a:p>
            <a:r>
              <a:rPr lang="en-US" dirty="0"/>
              <a:t>If you don’t need explanations…you could try LSA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F03F4-5B54-3944-BFFA-4236B9495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90D7E-73E8-8B46-A674-FE55692650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CSCI S-96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122A5-2F89-E243-BBB9-0B1BF46EEBDC}"/>
              </a:ext>
            </a:extLst>
          </p:cNvPr>
          <p:cNvSpPr txBox="1"/>
          <p:nvPr/>
        </p:nvSpPr>
        <p:spPr>
          <a:xfrm>
            <a:off x="393412" y="1925053"/>
            <a:ext cx="3864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Quick review of LSA…the cousin of PCA.</a:t>
            </a:r>
          </a:p>
        </p:txBody>
      </p:sp>
      <p:pic>
        <p:nvPicPr>
          <p:cNvPr id="24578" name="Picture 2" descr="Blog Archives - Pulp &amp; Deckle portland's papermaking studio">
            <a:extLst>
              <a:ext uri="{FF2B5EF4-FFF2-40B4-BE49-F238E27FC236}">
                <a16:creationId xmlns:a16="http://schemas.microsoft.com/office/drawing/2014/main" id="{BEF1CF3D-CB8B-D041-BE2E-A2C983D4E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327" y="1683752"/>
            <a:ext cx="3490495" cy="349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0312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Semantic Analysis…cousin of PCA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7555FA-8C87-0143-A946-6DC68B5DEFE5}"/>
              </a:ext>
            </a:extLst>
          </p:cNvPr>
          <p:cNvSpPr txBox="1"/>
          <p:nvPr/>
        </p:nvSpPr>
        <p:spPr>
          <a:xfrm>
            <a:off x="429439" y="1465730"/>
            <a:ext cx="7298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statistics PCA – Principal Component Analysis</a:t>
            </a:r>
          </a:p>
          <a:p>
            <a:r>
              <a:rPr lang="en-US" dirty="0"/>
              <a:t>	</a:t>
            </a:r>
            <a:r>
              <a:rPr lang="en-US" sz="1400" dirty="0"/>
              <a:t>High dimensional data can be approximated by “singular value decomposition” (SVD)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358200-D15C-0245-BF2A-3D3A0B20D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264" y="2585163"/>
            <a:ext cx="3991242" cy="2426675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D6E262-E1C9-794B-8AA6-8A4CA129DA3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36564B9-D8B7-7A4E-B334-BE8AE460E5E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7662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Semantic Analysis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7555FA-8C87-0143-A946-6DC68B5DEFE5}"/>
              </a:ext>
            </a:extLst>
          </p:cNvPr>
          <p:cNvSpPr txBox="1"/>
          <p:nvPr/>
        </p:nvSpPr>
        <p:spPr>
          <a:xfrm>
            <a:off x="147050" y="1492626"/>
            <a:ext cx="8862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text LSA – Latent Semantic Analysis</a:t>
            </a:r>
          </a:p>
          <a:p>
            <a:r>
              <a:rPr lang="en-US" dirty="0"/>
              <a:t>	</a:t>
            </a:r>
            <a:r>
              <a:rPr lang="en-US" sz="1400" dirty="0"/>
              <a:t>High dimensional data (text values) can be approximated </a:t>
            </a:r>
            <a:r>
              <a:rPr lang="en-US" sz="1400" dirty="0">
                <a:highlight>
                  <a:srgbClr val="FFFF00"/>
                </a:highlight>
              </a:rPr>
              <a:t>by “singular value decomposition” (SVD)</a:t>
            </a:r>
            <a:endParaRPr lang="en-US" dirty="0">
              <a:highlight>
                <a:srgbClr val="FFFF00"/>
              </a:highlight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D3C556D-3037-6448-A809-136D4A32467C}"/>
              </a:ext>
            </a:extLst>
          </p:cNvPr>
          <p:cNvGraphicFramePr>
            <a:graphicFrameLocks noGrp="1"/>
          </p:cNvGraphicFramePr>
          <p:nvPr/>
        </p:nvGraphicFramePr>
        <p:xfrm>
          <a:off x="565213" y="2713429"/>
          <a:ext cx="2476500" cy="1993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3495515670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98836420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2382539213"/>
                    </a:ext>
                  </a:extLst>
                </a:gridCol>
              </a:tblGrid>
              <a:tr h="317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Doc1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Doc2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35334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TermA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10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6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272432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TermB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11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4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99549813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TermC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8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5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77115850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TermD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3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3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866773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TermE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2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2.8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68187717"/>
                  </a:ext>
                </a:extLst>
              </a:tr>
              <a:tr h="2794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TermF</a:t>
                      </a:r>
                      <a:endParaRPr lang="en-US" sz="135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>
                          <a:effectLst/>
                        </a:rPr>
                        <a:t>1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u="none" strike="noStrike" dirty="0">
                          <a:effectLst/>
                        </a:rPr>
                        <a:t>1</a:t>
                      </a:r>
                      <a:endParaRPr lang="en-US" sz="13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6701664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5873AEB-0B28-354F-9F98-803D0D335B98}"/>
              </a:ext>
            </a:extLst>
          </p:cNvPr>
          <p:cNvSpPr txBox="1"/>
          <p:nvPr/>
        </p:nvSpPr>
        <p:spPr>
          <a:xfrm>
            <a:off x="509286" y="4907666"/>
            <a:ext cx="14628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Doc1 Avg: 5.8</a:t>
            </a:r>
          </a:p>
          <a:p>
            <a:r>
              <a:rPr lang="en-US" dirty="0"/>
              <a:t>Doc2 Avg: 3.6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E783D2F-2FD0-2446-BD20-8A677A1BF0A8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3EA66E8-ABF2-A948-90D9-05CE23703A7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097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951"/>
            <a:ext cx="9144000" cy="591477"/>
          </a:xfrm>
        </p:spPr>
        <p:txBody>
          <a:bodyPr/>
          <a:lstStyle/>
          <a:p>
            <a:r>
              <a:rPr lang="en-US" sz="2800" dirty="0"/>
              <a:t>Plot the data in 2D space.  In reality, text has higher dimensions.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39</a:t>
            </a:fld>
            <a:endParaRPr lang="en-US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B61FF596-9999-564D-94AC-030D518ED62D}"/>
              </a:ext>
            </a:extLst>
          </p:cNvPr>
          <p:cNvGraphicFramePr>
            <a:graphicFrameLocks/>
          </p:cNvGraphicFramePr>
          <p:nvPr/>
        </p:nvGraphicFramePr>
        <p:xfrm>
          <a:off x="942980" y="260283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riangle 7">
            <a:extLst>
              <a:ext uri="{FF2B5EF4-FFF2-40B4-BE49-F238E27FC236}">
                <a16:creationId xmlns:a16="http://schemas.microsoft.com/office/drawing/2014/main" id="{E143ED17-AD8C-9847-8E95-86A32FABB900}"/>
              </a:ext>
            </a:extLst>
          </p:cNvPr>
          <p:cNvSpPr/>
          <p:nvPr/>
        </p:nvSpPr>
        <p:spPr>
          <a:xfrm>
            <a:off x="3102014" y="5011838"/>
            <a:ext cx="115747" cy="138896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4283E8F8-010D-0047-8B7D-E0C279789BFA}"/>
              </a:ext>
            </a:extLst>
          </p:cNvPr>
          <p:cNvSpPr/>
          <p:nvPr/>
        </p:nvSpPr>
        <p:spPr>
          <a:xfrm rot="5400000">
            <a:off x="1101524" y="3763699"/>
            <a:ext cx="115747" cy="138896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ply 12">
            <a:extLst>
              <a:ext uri="{FF2B5EF4-FFF2-40B4-BE49-F238E27FC236}">
                <a16:creationId xmlns:a16="http://schemas.microsoft.com/office/drawing/2014/main" id="{200BF1CF-8D19-304C-9F93-0E4A07228553}"/>
              </a:ext>
            </a:extLst>
          </p:cNvPr>
          <p:cNvSpPr/>
          <p:nvPr/>
        </p:nvSpPr>
        <p:spPr>
          <a:xfrm>
            <a:off x="2974692" y="3715474"/>
            <a:ext cx="277793" cy="254643"/>
          </a:xfrm>
          <a:prstGeom prst="mathMultiply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ABCBAE-E720-194B-B4E5-C81F4AF5A95C}"/>
              </a:ext>
            </a:extLst>
          </p:cNvPr>
          <p:cNvSpPr txBox="1"/>
          <p:nvPr/>
        </p:nvSpPr>
        <p:spPr>
          <a:xfrm>
            <a:off x="2824223" y="5382227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AF6401-8FB2-E649-9EEF-DC6B7A94232C}"/>
              </a:ext>
            </a:extLst>
          </p:cNvPr>
          <p:cNvSpPr txBox="1"/>
          <p:nvPr/>
        </p:nvSpPr>
        <p:spPr>
          <a:xfrm>
            <a:off x="210274" y="3636379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3FF74A-E85C-804B-BD6F-A6BE491A7A6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448FFD-3C1F-AB4F-851B-3A9138EA58D6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254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 idx="4294967295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/>
              <a:t>100% fit – not useful for </a:t>
            </a:r>
            <a:r>
              <a:rPr lang="en-US" altLang="en-US" u="sng"/>
              <a:t>new</a:t>
            </a:r>
            <a:r>
              <a:rPr lang="en-US" altLang="en-US"/>
              <a:t> data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</p:nvPr>
        </p:nvGraphicFramePr>
        <p:xfrm>
          <a:off x="914400" y="1447800"/>
          <a:ext cx="77724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7F7973B9-1E6D-9746-A569-BB17FC50E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2738403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 the origin to the average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40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208344" y="2743200"/>
            <a:ext cx="5636871" cy="3090441"/>
            <a:chOff x="208344" y="2743200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2743200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208344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719C02-CF59-FB44-9E5A-D8945E57E3E4}"/>
              </a:ext>
            </a:extLst>
          </p:cNvPr>
          <p:cNvGrpSpPr/>
          <p:nvPr/>
        </p:nvGrpSpPr>
        <p:grpSpPr>
          <a:xfrm>
            <a:off x="1460339" y="2976625"/>
            <a:ext cx="3588152" cy="1782499"/>
            <a:chOff x="1460339" y="2976625"/>
            <a:chExt cx="3588152" cy="1782499"/>
          </a:xfrm>
        </p:grpSpPr>
        <p:sp>
          <p:nvSpPr>
            <p:cNvPr id="13" name="Multiply 12">
              <a:extLst>
                <a:ext uri="{FF2B5EF4-FFF2-40B4-BE49-F238E27FC236}">
                  <a16:creationId xmlns:a16="http://schemas.microsoft.com/office/drawing/2014/main" id="{200BF1CF-8D19-304C-9F93-0E4A07228553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C32E21-BFB7-E941-91F5-A0029C431C2C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BAFA32D-4E12-0544-93E2-394B8609D350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7B50413-296C-9C42-A95F-1E3890320B94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33F86-7C36-6147-A079-8918483CD66F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BE9EAAC-85E0-B84E-A184-15B4F1614507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E7B567-941C-314E-9142-3E4706DDFF1D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9D142FA-2D19-3648-AE2B-7B70822E51A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816B604-99CC-BC49-A863-5D64F8E43D1B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91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1.48148E-6 L 0.21094 -0.1763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38" y="-8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2800" dirty="0"/>
              <a:t>Shifting the origin changes value but not relative position.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41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659758" y="2384385"/>
            <a:ext cx="5636871" cy="3090441"/>
            <a:chOff x="-1261639" y="3588152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3588152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-1261639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719C02-CF59-FB44-9E5A-D8945E57E3E4}"/>
              </a:ext>
            </a:extLst>
          </p:cNvPr>
          <p:cNvGrpSpPr/>
          <p:nvPr/>
        </p:nvGrpSpPr>
        <p:grpSpPr>
          <a:xfrm>
            <a:off x="1460339" y="2976625"/>
            <a:ext cx="3588152" cy="1782499"/>
            <a:chOff x="1460339" y="2976625"/>
            <a:chExt cx="3588152" cy="1782499"/>
          </a:xfrm>
        </p:grpSpPr>
        <p:sp>
          <p:nvSpPr>
            <p:cNvPr id="13" name="Multiply 12">
              <a:extLst>
                <a:ext uri="{FF2B5EF4-FFF2-40B4-BE49-F238E27FC236}">
                  <a16:creationId xmlns:a16="http://schemas.microsoft.com/office/drawing/2014/main" id="{200BF1CF-8D19-304C-9F93-0E4A07228553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C32E21-BFB7-E941-91F5-A0029C431C2C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BAFA32D-4E12-0544-93E2-394B8609D350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7B50413-296C-9C42-A95F-1E3890320B94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33F86-7C36-6147-A079-8918483CD66F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BE9EAAC-85E0-B84E-A184-15B4F1614507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E7B567-941C-314E-9142-3E4706DDFF1D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027F6E-B6B2-944D-81F0-628E9A12DD8E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0ED28B-365D-CA4E-9FE1-A018170F36F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3405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2057"/>
            <a:ext cx="9144000" cy="591477"/>
          </a:xfrm>
        </p:spPr>
        <p:txBody>
          <a:bodyPr/>
          <a:lstStyle/>
          <a:p>
            <a:r>
              <a:rPr lang="en-US" sz="2800" dirty="0"/>
              <a:t>PCA “fits” a line going through the origin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42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659758" y="2384385"/>
            <a:ext cx="5636871" cy="3090441"/>
            <a:chOff x="-1261639" y="3588152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3588152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-1261639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719C02-CF59-FB44-9E5A-D8945E57E3E4}"/>
              </a:ext>
            </a:extLst>
          </p:cNvPr>
          <p:cNvGrpSpPr/>
          <p:nvPr/>
        </p:nvGrpSpPr>
        <p:grpSpPr>
          <a:xfrm>
            <a:off x="1460339" y="2976625"/>
            <a:ext cx="3588152" cy="1782499"/>
            <a:chOff x="1460339" y="2976625"/>
            <a:chExt cx="3588152" cy="1782499"/>
          </a:xfrm>
        </p:grpSpPr>
        <p:sp>
          <p:nvSpPr>
            <p:cNvPr id="13" name="Multiply 12">
              <a:extLst>
                <a:ext uri="{FF2B5EF4-FFF2-40B4-BE49-F238E27FC236}">
                  <a16:creationId xmlns:a16="http://schemas.microsoft.com/office/drawing/2014/main" id="{200BF1CF-8D19-304C-9F93-0E4A07228553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C32E21-BFB7-E941-91F5-A0029C431C2C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BAFA32D-4E12-0544-93E2-394B8609D350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7B50413-296C-9C42-A95F-1E3890320B94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33F86-7C36-6147-A079-8918483CD66F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BE9EAAC-85E0-B84E-A184-15B4F1614507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E7B567-941C-314E-9142-3E4706DDFF1D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36BE81-48C2-2244-8CBB-416A5354BE7E}"/>
              </a:ext>
            </a:extLst>
          </p:cNvPr>
          <p:cNvCxnSpPr/>
          <p:nvPr/>
        </p:nvCxnSpPr>
        <p:spPr>
          <a:xfrm flipV="1">
            <a:off x="2627453" y="2569580"/>
            <a:ext cx="972274" cy="2511706"/>
          </a:xfrm>
          <a:prstGeom prst="line">
            <a:avLst/>
          </a:prstGeom>
          <a:ln w="38100">
            <a:solidFill>
              <a:srgbClr val="FFC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7BFA3F-DD95-8A40-AF75-1CCB006CB8AE}"/>
              </a:ext>
            </a:extLst>
          </p:cNvPr>
          <p:cNvCxnSpPr>
            <a:cxnSpLocks/>
          </p:cNvCxnSpPr>
          <p:nvPr/>
        </p:nvCxnSpPr>
        <p:spPr>
          <a:xfrm rot="1320000" flipV="1">
            <a:off x="2617803" y="2594655"/>
            <a:ext cx="972274" cy="2511706"/>
          </a:xfrm>
          <a:prstGeom prst="line">
            <a:avLst/>
          </a:prstGeom>
          <a:ln w="38100">
            <a:solidFill>
              <a:srgbClr val="FFC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489D258-F732-6A40-B34B-B1C8289A5DD0}"/>
              </a:ext>
            </a:extLst>
          </p:cNvPr>
          <p:cNvCxnSpPr>
            <a:cxnSpLocks/>
          </p:cNvCxnSpPr>
          <p:nvPr/>
        </p:nvCxnSpPr>
        <p:spPr>
          <a:xfrm rot="2400000" flipV="1">
            <a:off x="2629382" y="2571509"/>
            <a:ext cx="972274" cy="2511706"/>
          </a:xfrm>
          <a:prstGeom prst="line">
            <a:avLst/>
          </a:prstGeom>
          <a:ln w="3810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1787802-8EE5-3940-99F2-9ECE3AECDA8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01C2616-3E60-764A-913D-290D53DB59D2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358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489D258-F732-6A40-B34B-B1C8289A5DD0}"/>
              </a:ext>
            </a:extLst>
          </p:cNvPr>
          <p:cNvCxnSpPr>
            <a:cxnSpLocks/>
          </p:cNvCxnSpPr>
          <p:nvPr/>
        </p:nvCxnSpPr>
        <p:spPr>
          <a:xfrm rot="2400000" flipV="1">
            <a:off x="2575422" y="2225611"/>
            <a:ext cx="972274" cy="3291840"/>
          </a:xfrm>
          <a:prstGeom prst="line">
            <a:avLst/>
          </a:prstGeom>
          <a:ln w="3810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2057"/>
            <a:ext cx="9144000" cy="1139184"/>
          </a:xfrm>
        </p:spPr>
        <p:txBody>
          <a:bodyPr/>
          <a:lstStyle/>
          <a:p>
            <a:r>
              <a:rPr lang="en-US" sz="2800" dirty="0"/>
              <a:t>The points are projected onto the fit line and squared distances from the origin are summed up.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43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659758" y="2384385"/>
            <a:ext cx="5636871" cy="3090441"/>
            <a:chOff x="-1261639" y="3588152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3588152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-1261639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719C02-CF59-FB44-9E5A-D8945E57E3E4}"/>
              </a:ext>
            </a:extLst>
          </p:cNvPr>
          <p:cNvGrpSpPr/>
          <p:nvPr/>
        </p:nvGrpSpPr>
        <p:grpSpPr>
          <a:xfrm>
            <a:off x="1610809" y="2826151"/>
            <a:ext cx="3020992" cy="2055666"/>
            <a:chOff x="1610809" y="2826151"/>
            <a:chExt cx="3020992" cy="2055666"/>
          </a:xfrm>
        </p:grpSpPr>
        <p:sp>
          <p:nvSpPr>
            <p:cNvPr id="13" name="Multiply 12">
              <a:extLst>
                <a:ext uri="{FF2B5EF4-FFF2-40B4-BE49-F238E27FC236}">
                  <a16:creationId xmlns:a16="http://schemas.microsoft.com/office/drawing/2014/main" id="{200BF1CF-8D19-304C-9F93-0E4A07228553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C32E21-BFB7-E941-91F5-A0029C431C2C}"/>
                </a:ext>
              </a:extLst>
            </p:cNvPr>
            <p:cNvSpPr/>
            <p:nvPr/>
          </p:nvSpPr>
          <p:spPr>
            <a:xfrm>
              <a:off x="2048720" y="4433103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BAFA32D-4E12-0544-93E2-394B8609D350}"/>
                </a:ext>
              </a:extLst>
            </p:cNvPr>
            <p:cNvSpPr/>
            <p:nvPr/>
          </p:nvSpPr>
          <p:spPr>
            <a:xfrm>
              <a:off x="2328442" y="4249836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7B50413-296C-9C42-A95F-1E3890320B94}"/>
                </a:ext>
              </a:extLst>
            </p:cNvPr>
            <p:cNvSpPr/>
            <p:nvPr/>
          </p:nvSpPr>
          <p:spPr>
            <a:xfrm>
              <a:off x="1610809" y="4729031"/>
              <a:ext cx="138896" cy="15278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33F86-7C36-6147-A079-8918483CD66F}"/>
                </a:ext>
              </a:extLst>
            </p:cNvPr>
            <p:cNvSpPr/>
            <p:nvPr/>
          </p:nvSpPr>
          <p:spPr>
            <a:xfrm>
              <a:off x="3856297" y="3254409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BE9EAAC-85E0-B84E-A184-15B4F1614507}"/>
                </a:ext>
              </a:extLst>
            </p:cNvPr>
            <p:cNvSpPr/>
            <p:nvPr/>
          </p:nvSpPr>
          <p:spPr>
            <a:xfrm>
              <a:off x="4272987" y="2965044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E7B567-941C-314E-9142-3E4706DDFF1D}"/>
                </a:ext>
              </a:extLst>
            </p:cNvPr>
            <p:cNvSpPr/>
            <p:nvPr/>
          </p:nvSpPr>
          <p:spPr>
            <a:xfrm>
              <a:off x="4492905" y="2826151"/>
              <a:ext cx="138896" cy="1388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96E2FD3A-C333-E24F-81CB-3BECBA46BB26}"/>
              </a:ext>
            </a:extLst>
          </p:cNvPr>
          <p:cNvSpPr/>
          <p:nvPr/>
        </p:nvSpPr>
        <p:spPr>
          <a:xfrm>
            <a:off x="121534" y="1323333"/>
            <a:ext cx="8582628" cy="369332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Find the line that minimizes the data point to the projected point on the line.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D8413AE-BDFA-1048-B164-1BC3D7A83AA3}"/>
              </a:ext>
            </a:extLst>
          </p:cNvPr>
          <p:cNvGrpSpPr/>
          <p:nvPr/>
        </p:nvGrpSpPr>
        <p:grpSpPr>
          <a:xfrm>
            <a:off x="1471913" y="2976625"/>
            <a:ext cx="3588152" cy="1782499"/>
            <a:chOff x="1460339" y="2976625"/>
            <a:chExt cx="3588152" cy="1782499"/>
          </a:xfrm>
        </p:grpSpPr>
        <p:sp>
          <p:nvSpPr>
            <p:cNvPr id="29" name="Multiply 28">
              <a:extLst>
                <a:ext uri="{FF2B5EF4-FFF2-40B4-BE49-F238E27FC236}">
                  <a16:creationId xmlns:a16="http://schemas.microsoft.com/office/drawing/2014/main" id="{E8405966-FFC2-6D48-A82B-F0F4D104519F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F14E397-80C2-8140-88ED-4F5ED3E3D07F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3D34776-2CEB-7B44-A956-ACC94B567496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64487E2-10C4-F844-9329-B9CF576DDA07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7FF82B9-844C-604F-89A1-185B9A758B0D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DD301C9-4FE3-244D-B52B-C693B22A0CC2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7A83DE7-4C2E-5546-8481-42EC7A145D82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3BF537A-387F-D344-B7FA-44FB614FDFCD}"/>
              </a:ext>
            </a:extLst>
          </p:cNvPr>
          <p:cNvCxnSpPr>
            <a:stCxn id="34" idx="1"/>
            <a:endCxn id="19" idx="5"/>
          </p:cNvCxnSpPr>
          <p:nvPr/>
        </p:nvCxnSpPr>
        <p:spPr>
          <a:xfrm flipH="1" flipV="1">
            <a:off x="4391542" y="3083599"/>
            <a:ext cx="549968" cy="58469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B4D56B6-62CA-004A-9281-711B3E14E09B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34D2CE5-7CE6-124F-97C2-5FA7FFBFBE7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9434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489D258-F732-6A40-B34B-B1C8289A5DD0}"/>
              </a:ext>
            </a:extLst>
          </p:cNvPr>
          <p:cNvCxnSpPr>
            <a:cxnSpLocks/>
          </p:cNvCxnSpPr>
          <p:nvPr/>
        </p:nvCxnSpPr>
        <p:spPr>
          <a:xfrm rot="2400000" flipV="1">
            <a:off x="2575422" y="2225611"/>
            <a:ext cx="972274" cy="3291840"/>
          </a:xfrm>
          <a:prstGeom prst="line">
            <a:avLst/>
          </a:prstGeom>
          <a:ln w="38100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3002"/>
            <a:ext cx="9144000" cy="537700"/>
          </a:xfrm>
        </p:spPr>
        <p:txBody>
          <a:bodyPr/>
          <a:lstStyle/>
          <a:p>
            <a:r>
              <a:rPr lang="en-US" sz="2800" dirty="0"/>
              <a:t>A user defines the number of PCA dimensions.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44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1F0C719-5104-E94F-91D6-D48BB0565339}"/>
              </a:ext>
            </a:extLst>
          </p:cNvPr>
          <p:cNvGrpSpPr/>
          <p:nvPr/>
        </p:nvGrpSpPr>
        <p:grpSpPr>
          <a:xfrm>
            <a:off x="659758" y="2384385"/>
            <a:ext cx="5636871" cy="3090441"/>
            <a:chOff x="-1261639" y="3588152"/>
            <a:chExt cx="5636871" cy="3090441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4D8BB1B-9E69-844E-BE5E-CC066E28984F}"/>
                </a:ext>
              </a:extLst>
            </p:cNvPr>
            <p:cNvCxnSpPr/>
            <p:nvPr/>
          </p:nvCxnSpPr>
          <p:spPr>
            <a:xfrm>
              <a:off x="1192192" y="3588152"/>
              <a:ext cx="0" cy="3090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22CDFB0-8095-2B4A-8587-B90C57716B77}"/>
                </a:ext>
              </a:extLst>
            </p:cNvPr>
            <p:cNvCxnSpPr/>
            <p:nvPr/>
          </p:nvCxnSpPr>
          <p:spPr>
            <a:xfrm>
              <a:off x="-1261639" y="5046563"/>
              <a:ext cx="56368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96E2FD3A-C333-E24F-81CB-3BECBA46BB26}"/>
              </a:ext>
            </a:extLst>
          </p:cNvPr>
          <p:cNvSpPr/>
          <p:nvPr/>
        </p:nvSpPr>
        <p:spPr>
          <a:xfrm>
            <a:off x="121534" y="1323333"/>
            <a:ext cx="8582628" cy="369332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Remember this happens in hyperspace among thousands of documents. 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D8413AE-BDFA-1048-B164-1BC3D7A83AA3}"/>
              </a:ext>
            </a:extLst>
          </p:cNvPr>
          <p:cNvGrpSpPr/>
          <p:nvPr/>
        </p:nvGrpSpPr>
        <p:grpSpPr>
          <a:xfrm>
            <a:off x="1471913" y="2976625"/>
            <a:ext cx="3588152" cy="1782499"/>
            <a:chOff x="1460339" y="2976625"/>
            <a:chExt cx="3588152" cy="1782499"/>
          </a:xfrm>
        </p:grpSpPr>
        <p:sp>
          <p:nvSpPr>
            <p:cNvPr id="29" name="Multiply 28">
              <a:extLst>
                <a:ext uri="{FF2B5EF4-FFF2-40B4-BE49-F238E27FC236}">
                  <a16:creationId xmlns:a16="http://schemas.microsoft.com/office/drawing/2014/main" id="{E8405966-FFC2-6D48-A82B-F0F4D104519F}"/>
                </a:ext>
              </a:extLst>
            </p:cNvPr>
            <p:cNvSpPr/>
            <p:nvPr/>
          </p:nvSpPr>
          <p:spPr>
            <a:xfrm>
              <a:off x="2974692" y="3715474"/>
              <a:ext cx="277793" cy="254643"/>
            </a:xfrm>
            <a:prstGeom prst="mathMultiply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F14E397-80C2-8140-88ED-4F5ED3E3D07F}"/>
                </a:ext>
              </a:extLst>
            </p:cNvPr>
            <p:cNvSpPr/>
            <p:nvPr/>
          </p:nvSpPr>
          <p:spPr>
            <a:xfrm>
              <a:off x="1805651" y="405113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3D34776-2CEB-7B44-A956-ACC94B567496}"/>
                </a:ext>
              </a:extLst>
            </p:cNvPr>
            <p:cNvSpPr/>
            <p:nvPr/>
          </p:nvSpPr>
          <p:spPr>
            <a:xfrm>
              <a:off x="2143247" y="3983619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64487E2-10C4-F844-9329-B9CF576DDA07}"/>
                </a:ext>
              </a:extLst>
            </p:cNvPr>
            <p:cNvSpPr/>
            <p:nvPr/>
          </p:nvSpPr>
          <p:spPr>
            <a:xfrm>
              <a:off x="1460339" y="4620228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7FF82B9-844C-604F-89A1-185B9A758B0D}"/>
                </a:ext>
              </a:extLst>
            </p:cNvPr>
            <p:cNvSpPr/>
            <p:nvPr/>
          </p:nvSpPr>
          <p:spPr>
            <a:xfrm>
              <a:off x="3867872" y="3312284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DD301C9-4FE3-244D-B52B-C693B22A0CC2}"/>
                </a:ext>
              </a:extLst>
            </p:cNvPr>
            <p:cNvSpPr/>
            <p:nvPr/>
          </p:nvSpPr>
          <p:spPr>
            <a:xfrm>
              <a:off x="4909595" y="3647951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7A83DE7-4C2E-5546-8481-42EC7A145D82}"/>
                </a:ext>
              </a:extLst>
            </p:cNvPr>
            <p:cNvSpPr/>
            <p:nvPr/>
          </p:nvSpPr>
          <p:spPr>
            <a:xfrm>
              <a:off x="4539204" y="2976625"/>
              <a:ext cx="138896" cy="138896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3BF537A-387F-D344-B7FA-44FB614FDFCD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4433104" y="2290862"/>
            <a:ext cx="798653" cy="649108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910C7F-9EAF-3B49-B2D7-13A570C88E99}"/>
              </a:ext>
            </a:extLst>
          </p:cNvPr>
          <p:cNvSpPr txBox="1"/>
          <p:nvPr/>
        </p:nvSpPr>
        <p:spPr>
          <a:xfrm>
            <a:off x="5231757" y="1967696"/>
            <a:ext cx="2702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PCA1 is a line that “mixes” </a:t>
            </a:r>
          </a:p>
          <a:p>
            <a:r>
              <a:rPr lang="en-US" dirty="0"/>
              <a:t>the value of Doc1 &amp; Doc2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82FAA09-87FB-2549-8CC2-0F3322DD475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36A8341-C339-4E40-B74E-1C778782E21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19591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45</a:t>
            </a:fld>
            <a:endParaRPr lang="en-US" dirty="0"/>
          </a:p>
        </p:txBody>
      </p:sp>
      <p:pic>
        <p:nvPicPr>
          <p:cNvPr id="46" name="Picture 45" descr="A close up of a map&#10;&#10;Description automatically generated">
            <a:extLst>
              <a:ext uri="{FF2B5EF4-FFF2-40B4-BE49-F238E27FC236}">
                <a16:creationId xmlns:a16="http://schemas.microsoft.com/office/drawing/2014/main" id="{373FF655-7830-0A45-A689-8D0C9BB68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1" t="1964"/>
          <a:stretch>
            <a:fillRect/>
          </a:stretch>
        </p:blipFill>
        <p:spPr>
          <a:xfrm rot="20151040">
            <a:off x="-233379" y="411648"/>
            <a:ext cx="6400800" cy="5079085"/>
          </a:xfrm>
          <a:custGeom>
            <a:avLst/>
            <a:gdLst>
              <a:gd name="connsiteX0" fmla="*/ 1467971 w 7683592"/>
              <a:gd name="connsiteY0" fmla="*/ 0 h 6096986"/>
              <a:gd name="connsiteX1" fmla="*/ 7683592 w 7683592"/>
              <a:gd name="connsiteY1" fmla="*/ 2786807 h 6096986"/>
              <a:gd name="connsiteX2" fmla="*/ 7683592 w 7683592"/>
              <a:gd name="connsiteY2" fmla="*/ 3253449 h 6096986"/>
              <a:gd name="connsiteX3" fmla="*/ 6408677 w 7683592"/>
              <a:gd name="connsiteY3" fmla="*/ 6096986 h 6096986"/>
              <a:gd name="connsiteX4" fmla="*/ 6296035 w 7683592"/>
              <a:gd name="connsiteY4" fmla="*/ 6096986 h 6096986"/>
              <a:gd name="connsiteX5" fmla="*/ 0 w 7683592"/>
              <a:gd name="connsiteY5" fmla="*/ 3274125 h 6096986"/>
              <a:gd name="connsiteX6" fmla="*/ 1467971 w 7683592"/>
              <a:gd name="connsiteY6" fmla="*/ 0 h 6096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83592" h="6096986">
                <a:moveTo>
                  <a:pt x="1467971" y="0"/>
                </a:moveTo>
                <a:lnTo>
                  <a:pt x="7683592" y="2786807"/>
                </a:lnTo>
                <a:lnTo>
                  <a:pt x="7683592" y="3253449"/>
                </a:lnTo>
                <a:lnTo>
                  <a:pt x="6408677" y="6096986"/>
                </a:lnTo>
                <a:lnTo>
                  <a:pt x="6296035" y="6096986"/>
                </a:lnTo>
                <a:lnTo>
                  <a:pt x="0" y="3274125"/>
                </a:lnTo>
                <a:lnTo>
                  <a:pt x="1467971" y="0"/>
                </a:lnTo>
                <a:close/>
              </a:path>
            </a:pathLst>
          </a:custGeom>
        </p:spPr>
      </p:pic>
      <p:pic>
        <p:nvPicPr>
          <p:cNvPr id="44" name="Picture 43" descr="A close up of a map&#10;&#10;Description automatically generated">
            <a:extLst>
              <a:ext uri="{FF2B5EF4-FFF2-40B4-BE49-F238E27FC236}">
                <a16:creationId xmlns:a16="http://schemas.microsoft.com/office/drawing/2014/main" id="{88E77FC7-DF48-E04D-A897-DC2C0E3EB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0" t="46774" r="-1905" b="45723"/>
          <a:stretch>
            <a:fillRect/>
          </a:stretch>
        </p:blipFill>
        <p:spPr>
          <a:xfrm rot="20151040">
            <a:off x="8844152" y="1217161"/>
            <a:ext cx="174203" cy="466642"/>
          </a:xfrm>
          <a:custGeom>
            <a:avLst/>
            <a:gdLst>
              <a:gd name="connsiteX0" fmla="*/ 0 w 174203"/>
              <a:gd name="connsiteY0" fmla="*/ 0 h 466642"/>
              <a:gd name="connsiteX1" fmla="*/ 174203 w 174203"/>
              <a:gd name="connsiteY1" fmla="*/ 78105 h 466642"/>
              <a:gd name="connsiteX2" fmla="*/ 0 w 174203"/>
              <a:gd name="connsiteY2" fmla="*/ 466642 h 466642"/>
              <a:gd name="connsiteX3" fmla="*/ 0 w 174203"/>
              <a:gd name="connsiteY3" fmla="*/ 0 h 466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203" h="466642">
                <a:moveTo>
                  <a:pt x="0" y="0"/>
                </a:moveTo>
                <a:lnTo>
                  <a:pt x="174203" y="78105"/>
                </a:lnTo>
                <a:lnTo>
                  <a:pt x="0" y="466642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42" name="Picture 41" descr="A close up of a map&#10;&#10;Description automatically generated">
            <a:extLst>
              <a:ext uri="{FF2B5EF4-FFF2-40B4-BE49-F238E27FC236}">
                <a16:creationId xmlns:a16="http://schemas.microsoft.com/office/drawing/2014/main" id="{E12ACE8A-375D-494B-A08A-FBD5AA35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5" t="100000" r="13943" b="-676"/>
          <a:stretch>
            <a:fillRect/>
          </a:stretch>
        </p:blipFill>
        <p:spPr>
          <a:xfrm rot="20151040">
            <a:off x="8848119" y="4836486"/>
            <a:ext cx="112642" cy="42051"/>
          </a:xfrm>
          <a:custGeom>
            <a:avLst/>
            <a:gdLst>
              <a:gd name="connsiteX0" fmla="*/ 112642 w 112642"/>
              <a:gd name="connsiteY0" fmla="*/ 0 h 42051"/>
              <a:gd name="connsiteX1" fmla="*/ 93789 w 112642"/>
              <a:gd name="connsiteY1" fmla="*/ 42051 h 42051"/>
              <a:gd name="connsiteX2" fmla="*/ 0 w 112642"/>
              <a:gd name="connsiteY2" fmla="*/ 0 h 42051"/>
              <a:gd name="connsiteX3" fmla="*/ 112642 w 112642"/>
              <a:gd name="connsiteY3" fmla="*/ 0 h 4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642" h="42051">
                <a:moveTo>
                  <a:pt x="112642" y="0"/>
                </a:moveTo>
                <a:lnTo>
                  <a:pt x="93789" y="42051"/>
                </a:lnTo>
                <a:lnTo>
                  <a:pt x="0" y="0"/>
                </a:lnTo>
                <a:lnTo>
                  <a:pt x="112642" y="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8C338B6-59CD-954D-98C7-351E61B71E2A}"/>
              </a:ext>
            </a:extLst>
          </p:cNvPr>
          <p:cNvSpPr/>
          <p:nvPr/>
        </p:nvSpPr>
        <p:spPr>
          <a:xfrm>
            <a:off x="6059348" y="1797896"/>
            <a:ext cx="1799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latin typeface="inherit"/>
              </a:rPr>
              <a:t>LAT: 48.874911</a:t>
            </a:r>
            <a:endParaRPr lang="en-US" dirty="0">
              <a:latin typeface="proxima-nova"/>
            </a:endParaRPr>
          </a:p>
          <a:p>
            <a:pPr fontAlgn="base"/>
            <a:r>
              <a:rPr lang="en-US" cap="all" dirty="0">
                <a:latin typeface="proxima-nova"/>
              </a:rPr>
              <a:t>LON</a:t>
            </a:r>
            <a:r>
              <a:rPr lang="en-US" cap="all" dirty="0">
                <a:latin typeface="inherit"/>
              </a:rPr>
              <a:t>:</a:t>
            </a:r>
            <a:r>
              <a:rPr lang="en-US" dirty="0">
                <a:latin typeface="inherit"/>
              </a:rPr>
              <a:t>2.310612</a:t>
            </a:r>
            <a:endParaRPr lang="en-US" i="0" dirty="0">
              <a:effectLst/>
              <a:latin typeface="proxima-nov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155576-EB51-4441-AC2A-FAED69B3571C}"/>
              </a:ext>
            </a:extLst>
          </p:cNvPr>
          <p:cNvSpPr txBox="1"/>
          <p:nvPr/>
        </p:nvSpPr>
        <p:spPr>
          <a:xfrm>
            <a:off x="6004999" y="1458410"/>
            <a:ext cx="320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Exact Answer has 2 data points.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9EEA57E-35E8-134E-AC0E-6AE8328C317B}"/>
              </a:ext>
            </a:extLst>
          </p:cNvPr>
          <p:cNvSpPr/>
          <p:nvPr/>
        </p:nvSpPr>
        <p:spPr>
          <a:xfrm>
            <a:off x="2784037" y="2211141"/>
            <a:ext cx="314485" cy="3144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87C66A0-C715-514A-B936-24F750877E3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1803B2-C478-8D46-8DFB-084D6807041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F7DA3E5-70CC-8742-B557-7B1793E5238B}"/>
              </a:ext>
            </a:extLst>
          </p:cNvPr>
          <p:cNvCxnSpPr>
            <a:cxnSpLocks/>
          </p:cNvCxnSpPr>
          <p:nvPr/>
        </p:nvCxnSpPr>
        <p:spPr>
          <a:xfrm flipV="1">
            <a:off x="462986" y="1412115"/>
            <a:ext cx="0" cy="243068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11FDBEC-07F6-EA47-8221-797E77CEF495}"/>
              </a:ext>
            </a:extLst>
          </p:cNvPr>
          <p:cNvCxnSpPr/>
          <p:nvPr/>
        </p:nvCxnSpPr>
        <p:spPr>
          <a:xfrm>
            <a:off x="474562" y="4155311"/>
            <a:ext cx="5335929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0F252C8-B11A-5345-A2DA-C2BC2F483BC6}"/>
              </a:ext>
            </a:extLst>
          </p:cNvPr>
          <p:cNvCxnSpPr>
            <a:cxnSpLocks/>
            <a:endCxn id="16" idx="4"/>
          </p:cNvCxnSpPr>
          <p:nvPr/>
        </p:nvCxnSpPr>
        <p:spPr>
          <a:xfrm flipH="1" flipV="1">
            <a:off x="2941280" y="2525626"/>
            <a:ext cx="25742" cy="1621328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2DCEC4F-1F92-ED40-8C95-2F8C1BD79941}"/>
              </a:ext>
            </a:extLst>
          </p:cNvPr>
          <p:cNvCxnSpPr>
            <a:cxnSpLocks/>
          </p:cNvCxnSpPr>
          <p:nvPr/>
        </p:nvCxnSpPr>
        <p:spPr>
          <a:xfrm>
            <a:off x="470507" y="2375427"/>
            <a:ext cx="2215543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itle 2">
            <a:extLst>
              <a:ext uri="{FF2B5EF4-FFF2-40B4-BE49-F238E27FC236}">
                <a16:creationId xmlns:a16="http://schemas.microsoft.com/office/drawing/2014/main" id="{CA0EB979-97DA-1148-97EC-1BAE8F9F9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37" y="198880"/>
            <a:ext cx="9144000" cy="537700"/>
          </a:xfrm>
        </p:spPr>
        <p:txBody>
          <a:bodyPr/>
          <a:lstStyle/>
          <a:p>
            <a:r>
              <a:rPr lang="en-US" sz="2800" dirty="0"/>
              <a:t>Intuitive Example of PCA</a:t>
            </a:r>
            <a:br>
              <a:rPr lang="en-US" sz="2400" dirty="0"/>
            </a:br>
            <a:r>
              <a:rPr lang="en-US" sz="2400" dirty="0"/>
              <a:t>Where is the </a:t>
            </a:r>
            <a:r>
              <a:rPr lang="en-US" sz="2400" dirty="0" err="1"/>
              <a:t>Musee</a:t>
            </a:r>
            <a:r>
              <a:rPr lang="en-US" sz="2400" dirty="0"/>
              <a:t> </a:t>
            </a:r>
            <a:r>
              <a:rPr lang="en-US" sz="2400" dirty="0" err="1"/>
              <a:t>Jacquemart</a:t>
            </a:r>
            <a:r>
              <a:rPr lang="en-US" sz="2400" dirty="0"/>
              <a:t>-Andre in Paris?</a:t>
            </a:r>
            <a:br>
              <a:rPr lang="en-US" sz="24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7448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46</a:t>
            </a:fld>
            <a:endParaRPr lang="en-US" dirty="0"/>
          </a:p>
        </p:txBody>
      </p:sp>
      <p:pic>
        <p:nvPicPr>
          <p:cNvPr id="46" name="Picture 45" descr="A close up of a map&#10;&#10;Description automatically generated">
            <a:extLst>
              <a:ext uri="{FF2B5EF4-FFF2-40B4-BE49-F238E27FC236}">
                <a16:creationId xmlns:a16="http://schemas.microsoft.com/office/drawing/2014/main" id="{373FF655-7830-0A45-A689-8D0C9BB68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1" t="1964"/>
          <a:stretch>
            <a:fillRect/>
          </a:stretch>
        </p:blipFill>
        <p:spPr>
          <a:xfrm rot="20151040">
            <a:off x="-233379" y="411648"/>
            <a:ext cx="6400800" cy="5079085"/>
          </a:xfrm>
          <a:custGeom>
            <a:avLst/>
            <a:gdLst>
              <a:gd name="connsiteX0" fmla="*/ 1467971 w 7683592"/>
              <a:gd name="connsiteY0" fmla="*/ 0 h 6096986"/>
              <a:gd name="connsiteX1" fmla="*/ 7683592 w 7683592"/>
              <a:gd name="connsiteY1" fmla="*/ 2786807 h 6096986"/>
              <a:gd name="connsiteX2" fmla="*/ 7683592 w 7683592"/>
              <a:gd name="connsiteY2" fmla="*/ 3253449 h 6096986"/>
              <a:gd name="connsiteX3" fmla="*/ 6408677 w 7683592"/>
              <a:gd name="connsiteY3" fmla="*/ 6096986 h 6096986"/>
              <a:gd name="connsiteX4" fmla="*/ 6296035 w 7683592"/>
              <a:gd name="connsiteY4" fmla="*/ 6096986 h 6096986"/>
              <a:gd name="connsiteX5" fmla="*/ 0 w 7683592"/>
              <a:gd name="connsiteY5" fmla="*/ 3274125 h 6096986"/>
              <a:gd name="connsiteX6" fmla="*/ 1467971 w 7683592"/>
              <a:gd name="connsiteY6" fmla="*/ 0 h 6096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83592" h="6096986">
                <a:moveTo>
                  <a:pt x="1467971" y="0"/>
                </a:moveTo>
                <a:lnTo>
                  <a:pt x="7683592" y="2786807"/>
                </a:lnTo>
                <a:lnTo>
                  <a:pt x="7683592" y="3253449"/>
                </a:lnTo>
                <a:lnTo>
                  <a:pt x="6408677" y="6096986"/>
                </a:lnTo>
                <a:lnTo>
                  <a:pt x="6296035" y="6096986"/>
                </a:lnTo>
                <a:lnTo>
                  <a:pt x="0" y="3274125"/>
                </a:lnTo>
                <a:lnTo>
                  <a:pt x="1467971" y="0"/>
                </a:lnTo>
                <a:close/>
              </a:path>
            </a:pathLst>
          </a:custGeom>
        </p:spPr>
      </p:pic>
      <p:pic>
        <p:nvPicPr>
          <p:cNvPr id="44" name="Picture 43" descr="A close up of a map&#10;&#10;Description automatically generated">
            <a:extLst>
              <a:ext uri="{FF2B5EF4-FFF2-40B4-BE49-F238E27FC236}">
                <a16:creationId xmlns:a16="http://schemas.microsoft.com/office/drawing/2014/main" id="{88E77FC7-DF48-E04D-A897-DC2C0E3EB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0" t="46774" r="-1905" b="45723"/>
          <a:stretch>
            <a:fillRect/>
          </a:stretch>
        </p:blipFill>
        <p:spPr>
          <a:xfrm rot="20151040">
            <a:off x="8844152" y="1217161"/>
            <a:ext cx="174203" cy="466642"/>
          </a:xfrm>
          <a:custGeom>
            <a:avLst/>
            <a:gdLst>
              <a:gd name="connsiteX0" fmla="*/ 0 w 174203"/>
              <a:gd name="connsiteY0" fmla="*/ 0 h 466642"/>
              <a:gd name="connsiteX1" fmla="*/ 174203 w 174203"/>
              <a:gd name="connsiteY1" fmla="*/ 78105 h 466642"/>
              <a:gd name="connsiteX2" fmla="*/ 0 w 174203"/>
              <a:gd name="connsiteY2" fmla="*/ 466642 h 466642"/>
              <a:gd name="connsiteX3" fmla="*/ 0 w 174203"/>
              <a:gd name="connsiteY3" fmla="*/ 0 h 466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203" h="466642">
                <a:moveTo>
                  <a:pt x="0" y="0"/>
                </a:moveTo>
                <a:lnTo>
                  <a:pt x="174203" y="78105"/>
                </a:lnTo>
                <a:lnTo>
                  <a:pt x="0" y="466642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42" name="Picture 41" descr="A close up of a map&#10;&#10;Description automatically generated">
            <a:extLst>
              <a:ext uri="{FF2B5EF4-FFF2-40B4-BE49-F238E27FC236}">
                <a16:creationId xmlns:a16="http://schemas.microsoft.com/office/drawing/2014/main" id="{E12ACE8A-375D-494B-A08A-FBD5AA35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5" t="100000" r="13943" b="-676"/>
          <a:stretch>
            <a:fillRect/>
          </a:stretch>
        </p:blipFill>
        <p:spPr>
          <a:xfrm rot="20151040">
            <a:off x="8848119" y="4836486"/>
            <a:ext cx="112642" cy="42051"/>
          </a:xfrm>
          <a:custGeom>
            <a:avLst/>
            <a:gdLst>
              <a:gd name="connsiteX0" fmla="*/ 112642 w 112642"/>
              <a:gd name="connsiteY0" fmla="*/ 0 h 42051"/>
              <a:gd name="connsiteX1" fmla="*/ 93789 w 112642"/>
              <a:gd name="connsiteY1" fmla="*/ 42051 h 42051"/>
              <a:gd name="connsiteX2" fmla="*/ 0 w 112642"/>
              <a:gd name="connsiteY2" fmla="*/ 0 h 42051"/>
              <a:gd name="connsiteX3" fmla="*/ 112642 w 112642"/>
              <a:gd name="connsiteY3" fmla="*/ 0 h 4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642" h="42051">
                <a:moveTo>
                  <a:pt x="112642" y="0"/>
                </a:moveTo>
                <a:lnTo>
                  <a:pt x="93789" y="42051"/>
                </a:lnTo>
                <a:lnTo>
                  <a:pt x="0" y="0"/>
                </a:lnTo>
                <a:lnTo>
                  <a:pt x="112642" y="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8C338B6-59CD-954D-98C7-351E61B71E2A}"/>
              </a:ext>
            </a:extLst>
          </p:cNvPr>
          <p:cNvSpPr/>
          <p:nvPr/>
        </p:nvSpPr>
        <p:spPr>
          <a:xfrm>
            <a:off x="6059348" y="1797896"/>
            <a:ext cx="1799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chemeClr val="accent5"/>
                </a:solidFill>
                <a:latin typeface="inherit"/>
              </a:rPr>
              <a:t>LAT: 48.874911</a:t>
            </a:r>
            <a:endParaRPr lang="en-US" dirty="0">
              <a:solidFill>
                <a:schemeClr val="accent5"/>
              </a:solidFill>
              <a:latin typeface="proxima-nova"/>
            </a:endParaRPr>
          </a:p>
          <a:p>
            <a:pPr fontAlgn="base"/>
            <a:r>
              <a:rPr lang="en-US" cap="all" dirty="0">
                <a:solidFill>
                  <a:schemeClr val="accent5"/>
                </a:solidFill>
                <a:latin typeface="proxima-nova"/>
              </a:rPr>
              <a:t>LON</a:t>
            </a:r>
            <a:r>
              <a:rPr lang="en-US" cap="all" dirty="0">
                <a:solidFill>
                  <a:schemeClr val="accent5"/>
                </a:solidFill>
                <a:latin typeface="inherit"/>
              </a:rPr>
              <a:t>:</a:t>
            </a:r>
            <a:r>
              <a:rPr lang="en-US" dirty="0">
                <a:solidFill>
                  <a:schemeClr val="accent5"/>
                </a:solidFill>
                <a:latin typeface="inherit"/>
              </a:rPr>
              <a:t>2.310612</a:t>
            </a:r>
            <a:endParaRPr lang="en-US" i="0" dirty="0">
              <a:solidFill>
                <a:schemeClr val="accent5"/>
              </a:solidFill>
              <a:effectLst/>
              <a:latin typeface="proxima-nov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155576-EB51-4441-AC2A-FAED69B3571C}"/>
              </a:ext>
            </a:extLst>
          </p:cNvPr>
          <p:cNvSpPr txBox="1"/>
          <p:nvPr/>
        </p:nvSpPr>
        <p:spPr>
          <a:xfrm>
            <a:off x="6004999" y="1458410"/>
            <a:ext cx="320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Exact Answer has 2 data points.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9EEA57E-35E8-134E-AC0E-6AE8328C317B}"/>
              </a:ext>
            </a:extLst>
          </p:cNvPr>
          <p:cNvSpPr/>
          <p:nvPr/>
        </p:nvSpPr>
        <p:spPr>
          <a:xfrm>
            <a:off x="2784037" y="2211141"/>
            <a:ext cx="314485" cy="3144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87C66A0-C715-514A-B936-24F750877E3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1803B2-C478-8D46-8DFB-084D6807041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CFDC6DD-C270-7542-B818-A665B5C72A11}"/>
              </a:ext>
            </a:extLst>
          </p:cNvPr>
          <p:cNvSpPr txBox="1"/>
          <p:nvPr/>
        </p:nvSpPr>
        <p:spPr>
          <a:xfrm>
            <a:off x="6004999" y="2606233"/>
            <a:ext cx="3139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Quick Answer has 1 data point.</a:t>
            </a:r>
          </a:p>
          <a:p>
            <a:r>
              <a:rPr lang="en-US" dirty="0"/>
              <a:t>Not far from Boulevard Haussmann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50916E2-710D-9B4F-94D2-3B335DB04B0A}"/>
              </a:ext>
            </a:extLst>
          </p:cNvPr>
          <p:cNvCxnSpPr>
            <a:cxnSpLocks/>
          </p:cNvCxnSpPr>
          <p:nvPr/>
        </p:nvCxnSpPr>
        <p:spPr>
          <a:xfrm flipV="1">
            <a:off x="532435" y="1545771"/>
            <a:ext cx="4736251" cy="247064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EEFAC94-A360-0B49-B49A-B6E459E5D6F0}"/>
              </a:ext>
            </a:extLst>
          </p:cNvPr>
          <p:cNvCxnSpPr/>
          <p:nvPr/>
        </p:nvCxnSpPr>
        <p:spPr>
          <a:xfrm>
            <a:off x="3028950" y="2444227"/>
            <a:ext cx="113576" cy="18322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2">
            <a:extLst>
              <a:ext uri="{FF2B5EF4-FFF2-40B4-BE49-F238E27FC236}">
                <a16:creationId xmlns:a16="http://schemas.microsoft.com/office/drawing/2014/main" id="{D9B741EE-A942-914B-9748-A6535C7EC8B2}"/>
              </a:ext>
            </a:extLst>
          </p:cNvPr>
          <p:cNvSpPr txBox="1">
            <a:spLocks/>
          </p:cNvSpPr>
          <p:nvPr/>
        </p:nvSpPr>
        <p:spPr>
          <a:xfrm>
            <a:off x="244037" y="198880"/>
            <a:ext cx="9144000" cy="53770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/>
              <a:t>Intuitive Example of PCA</a:t>
            </a:r>
            <a:br>
              <a:rPr lang="en-US" sz="2400"/>
            </a:br>
            <a:r>
              <a:rPr lang="en-US" sz="2400"/>
              <a:t>Where is the Musee Jacquemart-Andre in Paris?</a:t>
            </a:r>
            <a:br>
              <a:rPr lang="en-US" sz="240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58679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AE4BAB-CB66-A94D-A782-E24E723F2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7E55FF-D0F5-F342-9741-63005B2F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37" y="198880"/>
            <a:ext cx="9144000" cy="537700"/>
          </a:xfrm>
        </p:spPr>
        <p:txBody>
          <a:bodyPr/>
          <a:lstStyle/>
          <a:p>
            <a:r>
              <a:rPr lang="en-US" sz="2800" dirty="0"/>
              <a:t>Intuitive Example of PCA</a:t>
            </a:r>
            <a:br>
              <a:rPr lang="en-US" sz="2400" dirty="0"/>
            </a:br>
            <a:r>
              <a:rPr lang="en-US" sz="2400" dirty="0"/>
              <a:t>Where is the </a:t>
            </a:r>
            <a:r>
              <a:rPr lang="en-US" sz="2400" dirty="0" err="1"/>
              <a:t>Musee</a:t>
            </a:r>
            <a:r>
              <a:rPr lang="en-US" sz="2400" dirty="0"/>
              <a:t> </a:t>
            </a:r>
            <a:r>
              <a:rPr lang="en-US" sz="2400" dirty="0" err="1"/>
              <a:t>Jacquemart</a:t>
            </a:r>
            <a:r>
              <a:rPr lang="en-US" sz="2400" dirty="0"/>
              <a:t>-Andre in Paris?</a:t>
            </a:r>
            <a:br>
              <a:rPr lang="en-US" sz="2400" dirty="0"/>
            </a:br>
            <a:endParaRPr lang="en-US" sz="2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4E302-66AC-3246-9AFF-7DBBBF305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48682B-49BD-9F4B-8CFB-B46CAAD92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47</a:t>
            </a:fld>
            <a:endParaRPr lang="en-US" dirty="0"/>
          </a:p>
        </p:txBody>
      </p:sp>
      <p:pic>
        <p:nvPicPr>
          <p:cNvPr id="46" name="Picture 45" descr="A close up of a map&#10;&#10;Description automatically generated">
            <a:extLst>
              <a:ext uri="{FF2B5EF4-FFF2-40B4-BE49-F238E27FC236}">
                <a16:creationId xmlns:a16="http://schemas.microsoft.com/office/drawing/2014/main" id="{373FF655-7830-0A45-A689-8D0C9BB68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1" t="1964"/>
          <a:stretch>
            <a:fillRect/>
          </a:stretch>
        </p:blipFill>
        <p:spPr>
          <a:xfrm rot="20151040">
            <a:off x="-233379" y="411648"/>
            <a:ext cx="6400800" cy="5079085"/>
          </a:xfrm>
          <a:custGeom>
            <a:avLst/>
            <a:gdLst>
              <a:gd name="connsiteX0" fmla="*/ 1467971 w 7683592"/>
              <a:gd name="connsiteY0" fmla="*/ 0 h 6096986"/>
              <a:gd name="connsiteX1" fmla="*/ 7683592 w 7683592"/>
              <a:gd name="connsiteY1" fmla="*/ 2786807 h 6096986"/>
              <a:gd name="connsiteX2" fmla="*/ 7683592 w 7683592"/>
              <a:gd name="connsiteY2" fmla="*/ 3253449 h 6096986"/>
              <a:gd name="connsiteX3" fmla="*/ 6408677 w 7683592"/>
              <a:gd name="connsiteY3" fmla="*/ 6096986 h 6096986"/>
              <a:gd name="connsiteX4" fmla="*/ 6296035 w 7683592"/>
              <a:gd name="connsiteY4" fmla="*/ 6096986 h 6096986"/>
              <a:gd name="connsiteX5" fmla="*/ 0 w 7683592"/>
              <a:gd name="connsiteY5" fmla="*/ 3274125 h 6096986"/>
              <a:gd name="connsiteX6" fmla="*/ 1467971 w 7683592"/>
              <a:gd name="connsiteY6" fmla="*/ 0 h 6096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83592" h="6096986">
                <a:moveTo>
                  <a:pt x="1467971" y="0"/>
                </a:moveTo>
                <a:lnTo>
                  <a:pt x="7683592" y="2786807"/>
                </a:lnTo>
                <a:lnTo>
                  <a:pt x="7683592" y="3253449"/>
                </a:lnTo>
                <a:lnTo>
                  <a:pt x="6408677" y="6096986"/>
                </a:lnTo>
                <a:lnTo>
                  <a:pt x="6296035" y="6096986"/>
                </a:lnTo>
                <a:lnTo>
                  <a:pt x="0" y="3274125"/>
                </a:lnTo>
                <a:lnTo>
                  <a:pt x="1467971" y="0"/>
                </a:lnTo>
                <a:close/>
              </a:path>
            </a:pathLst>
          </a:custGeom>
        </p:spPr>
      </p:pic>
      <p:pic>
        <p:nvPicPr>
          <p:cNvPr id="44" name="Picture 43" descr="A close up of a map&#10;&#10;Description automatically generated">
            <a:extLst>
              <a:ext uri="{FF2B5EF4-FFF2-40B4-BE49-F238E27FC236}">
                <a16:creationId xmlns:a16="http://schemas.microsoft.com/office/drawing/2014/main" id="{88E77FC7-DF48-E04D-A897-DC2C0E3EB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0" t="46774" r="-1905" b="45723"/>
          <a:stretch>
            <a:fillRect/>
          </a:stretch>
        </p:blipFill>
        <p:spPr>
          <a:xfrm rot="20151040">
            <a:off x="8844152" y="1217161"/>
            <a:ext cx="174203" cy="466642"/>
          </a:xfrm>
          <a:custGeom>
            <a:avLst/>
            <a:gdLst>
              <a:gd name="connsiteX0" fmla="*/ 0 w 174203"/>
              <a:gd name="connsiteY0" fmla="*/ 0 h 466642"/>
              <a:gd name="connsiteX1" fmla="*/ 174203 w 174203"/>
              <a:gd name="connsiteY1" fmla="*/ 78105 h 466642"/>
              <a:gd name="connsiteX2" fmla="*/ 0 w 174203"/>
              <a:gd name="connsiteY2" fmla="*/ 466642 h 466642"/>
              <a:gd name="connsiteX3" fmla="*/ 0 w 174203"/>
              <a:gd name="connsiteY3" fmla="*/ 0 h 466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203" h="466642">
                <a:moveTo>
                  <a:pt x="0" y="0"/>
                </a:moveTo>
                <a:lnTo>
                  <a:pt x="174203" y="78105"/>
                </a:lnTo>
                <a:lnTo>
                  <a:pt x="0" y="466642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42" name="Picture 41" descr="A close up of a map&#10;&#10;Description automatically generated">
            <a:extLst>
              <a:ext uri="{FF2B5EF4-FFF2-40B4-BE49-F238E27FC236}">
                <a16:creationId xmlns:a16="http://schemas.microsoft.com/office/drawing/2014/main" id="{E12ACE8A-375D-494B-A08A-FBD5AA354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5" t="100000" r="13943" b="-676"/>
          <a:stretch>
            <a:fillRect/>
          </a:stretch>
        </p:blipFill>
        <p:spPr>
          <a:xfrm rot="20151040">
            <a:off x="8848119" y="4836486"/>
            <a:ext cx="112642" cy="42051"/>
          </a:xfrm>
          <a:custGeom>
            <a:avLst/>
            <a:gdLst>
              <a:gd name="connsiteX0" fmla="*/ 112642 w 112642"/>
              <a:gd name="connsiteY0" fmla="*/ 0 h 42051"/>
              <a:gd name="connsiteX1" fmla="*/ 93789 w 112642"/>
              <a:gd name="connsiteY1" fmla="*/ 42051 h 42051"/>
              <a:gd name="connsiteX2" fmla="*/ 0 w 112642"/>
              <a:gd name="connsiteY2" fmla="*/ 0 h 42051"/>
              <a:gd name="connsiteX3" fmla="*/ 112642 w 112642"/>
              <a:gd name="connsiteY3" fmla="*/ 0 h 4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642" h="42051">
                <a:moveTo>
                  <a:pt x="112642" y="0"/>
                </a:moveTo>
                <a:lnTo>
                  <a:pt x="93789" y="42051"/>
                </a:lnTo>
                <a:lnTo>
                  <a:pt x="0" y="0"/>
                </a:lnTo>
                <a:lnTo>
                  <a:pt x="112642" y="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8C338B6-59CD-954D-98C7-351E61B71E2A}"/>
              </a:ext>
            </a:extLst>
          </p:cNvPr>
          <p:cNvSpPr/>
          <p:nvPr/>
        </p:nvSpPr>
        <p:spPr>
          <a:xfrm>
            <a:off x="6059348" y="1797896"/>
            <a:ext cx="17998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chemeClr val="accent5"/>
                </a:solidFill>
                <a:latin typeface="inherit"/>
              </a:rPr>
              <a:t>LAT: 48.874911</a:t>
            </a:r>
            <a:endParaRPr lang="en-US" dirty="0">
              <a:solidFill>
                <a:schemeClr val="accent5"/>
              </a:solidFill>
              <a:latin typeface="proxima-nova"/>
            </a:endParaRPr>
          </a:p>
          <a:p>
            <a:pPr fontAlgn="base"/>
            <a:r>
              <a:rPr lang="en-US" cap="all" dirty="0">
                <a:solidFill>
                  <a:schemeClr val="accent5"/>
                </a:solidFill>
                <a:latin typeface="proxima-nova"/>
              </a:rPr>
              <a:t>LON</a:t>
            </a:r>
            <a:r>
              <a:rPr lang="en-US" cap="all" dirty="0">
                <a:solidFill>
                  <a:schemeClr val="accent5"/>
                </a:solidFill>
                <a:latin typeface="inherit"/>
              </a:rPr>
              <a:t>:</a:t>
            </a:r>
            <a:r>
              <a:rPr lang="en-US" dirty="0">
                <a:solidFill>
                  <a:schemeClr val="accent5"/>
                </a:solidFill>
                <a:latin typeface="inherit"/>
              </a:rPr>
              <a:t>2.310612</a:t>
            </a:r>
            <a:endParaRPr lang="en-US" i="0" dirty="0">
              <a:solidFill>
                <a:schemeClr val="accent5"/>
              </a:solidFill>
              <a:effectLst/>
              <a:latin typeface="proxima-nov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155576-EB51-4441-AC2A-FAED69B3571C}"/>
              </a:ext>
            </a:extLst>
          </p:cNvPr>
          <p:cNvSpPr txBox="1"/>
          <p:nvPr/>
        </p:nvSpPr>
        <p:spPr>
          <a:xfrm>
            <a:off x="6004999" y="1458410"/>
            <a:ext cx="3202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Exact Answer has 2 data points.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9EEA57E-35E8-134E-AC0E-6AE8328C317B}"/>
              </a:ext>
            </a:extLst>
          </p:cNvPr>
          <p:cNvSpPr/>
          <p:nvPr/>
        </p:nvSpPr>
        <p:spPr>
          <a:xfrm>
            <a:off x="2784037" y="2211141"/>
            <a:ext cx="314485" cy="3144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87C66A0-C715-514A-B936-24F750877E3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1803B2-C478-8D46-8DFB-084D6807041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CFDC6DD-C270-7542-B818-A665B5C72A11}"/>
              </a:ext>
            </a:extLst>
          </p:cNvPr>
          <p:cNvSpPr txBox="1"/>
          <p:nvPr/>
        </p:nvSpPr>
        <p:spPr>
          <a:xfrm>
            <a:off x="6004999" y="2606233"/>
            <a:ext cx="3139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Quick Answer has 1 data point.</a:t>
            </a:r>
          </a:p>
          <a:p>
            <a:r>
              <a:rPr lang="en-US" dirty="0">
                <a:solidFill>
                  <a:schemeClr val="accent5"/>
                </a:solidFill>
              </a:rPr>
              <a:t>Not far from Boulevard Haussmann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50916E2-710D-9B4F-94D2-3B335DB04B0A}"/>
              </a:ext>
            </a:extLst>
          </p:cNvPr>
          <p:cNvCxnSpPr>
            <a:cxnSpLocks/>
          </p:cNvCxnSpPr>
          <p:nvPr/>
        </p:nvCxnSpPr>
        <p:spPr>
          <a:xfrm flipV="1">
            <a:off x="532435" y="1545771"/>
            <a:ext cx="4736251" cy="247064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EEFAC94-A360-0B49-B49A-B6E459E5D6F0}"/>
              </a:ext>
            </a:extLst>
          </p:cNvPr>
          <p:cNvCxnSpPr/>
          <p:nvPr/>
        </p:nvCxnSpPr>
        <p:spPr>
          <a:xfrm>
            <a:off x="3028950" y="2444227"/>
            <a:ext cx="113576" cy="18322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27D1BBF6-51A6-2447-898E-4A483FDF28BA}"/>
              </a:ext>
            </a:extLst>
          </p:cNvPr>
          <p:cNvSpPr/>
          <p:nvPr/>
        </p:nvSpPr>
        <p:spPr>
          <a:xfrm>
            <a:off x="5556621" y="3099989"/>
            <a:ext cx="314485" cy="3144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EB08C9D-E461-2D4F-BBCD-4450C398FA0B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4710632" y="1827742"/>
            <a:ext cx="1003232" cy="1272247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BEA115E-6543-E14E-A398-C291B3AFCD8A}"/>
              </a:ext>
            </a:extLst>
          </p:cNvPr>
          <p:cNvSpPr txBox="1"/>
          <p:nvPr/>
        </p:nvSpPr>
        <p:spPr>
          <a:xfrm>
            <a:off x="6068926" y="3796010"/>
            <a:ext cx="3139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Another point can be measured this way</a:t>
            </a:r>
          </a:p>
          <a:p>
            <a:r>
              <a:rPr lang="en-US" dirty="0"/>
              <a:t>“Hermes is farther from Boulevard…"</a:t>
            </a:r>
          </a:p>
        </p:txBody>
      </p:sp>
    </p:spTree>
    <p:extLst>
      <p:ext uri="{BB962C8B-B14F-4D97-AF65-F5344CB8AC3E}">
        <p14:creationId xmlns:p14="http://schemas.microsoft.com/office/powerpoint/2010/main" val="355024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EBB200-FD53-443C-A445-1CEB0D6AF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278885-94D7-46C5-A6EF-8284E42A9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E2758-EAB0-48B2-A657-DA1A3686F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D23F0-EACF-4BCF-928D-60A2538E15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6" name="Shape 278">
            <a:extLst>
              <a:ext uri="{FF2B5EF4-FFF2-40B4-BE49-F238E27FC236}">
                <a16:creationId xmlns:a16="http://schemas.microsoft.com/office/drawing/2014/main" id="{914AFED0-5CA1-4EEB-B9AD-33A2C567EACA}"/>
              </a:ext>
            </a:extLst>
          </p:cNvPr>
          <p:cNvSpPr txBox="1"/>
          <p:nvPr/>
        </p:nvSpPr>
        <p:spPr>
          <a:xfrm>
            <a:off x="2674714" y="1211706"/>
            <a:ext cx="6400800" cy="4415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Output from LSA are “x-variables” </a:t>
            </a:r>
          </a:p>
        </p:txBody>
      </p:sp>
      <p:grpSp>
        <p:nvGrpSpPr>
          <p:cNvPr id="8" name="Shape 280">
            <a:extLst>
              <a:ext uri="{FF2B5EF4-FFF2-40B4-BE49-F238E27FC236}">
                <a16:creationId xmlns:a16="http://schemas.microsoft.com/office/drawing/2014/main" id="{89D91387-F3AF-4970-B655-1BAB74AD1B9B}"/>
              </a:ext>
            </a:extLst>
          </p:cNvPr>
          <p:cNvGrpSpPr/>
          <p:nvPr/>
        </p:nvGrpSpPr>
        <p:grpSpPr>
          <a:xfrm>
            <a:off x="2767276" y="1861518"/>
            <a:ext cx="980217" cy="916620"/>
            <a:chOff x="4044175" y="930800"/>
            <a:chExt cx="806099" cy="730199"/>
          </a:xfrm>
        </p:grpSpPr>
        <p:sp>
          <p:nvSpPr>
            <p:cNvPr id="9" name="Shape 281">
              <a:extLst>
                <a:ext uri="{FF2B5EF4-FFF2-40B4-BE49-F238E27FC236}">
                  <a16:creationId xmlns:a16="http://schemas.microsoft.com/office/drawing/2014/main" id="{9466159C-F683-4701-8EE6-240B15CE49CE}"/>
                </a:ext>
              </a:extLst>
            </p:cNvPr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>
              <a:extLst>
                <a:ext uri="{FF2B5EF4-FFF2-40B4-BE49-F238E27FC236}">
                  <a16:creationId xmlns:a16="http://schemas.microsoft.com/office/drawing/2014/main" id="{397336C6-986A-4222-8529-A81F1650FA7C}"/>
                </a:ext>
              </a:extLst>
            </p:cNvPr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>
              <a:extLst>
                <a:ext uri="{FF2B5EF4-FFF2-40B4-BE49-F238E27FC236}">
                  <a16:creationId xmlns:a16="http://schemas.microsoft.com/office/drawing/2014/main" id="{BAA57546-2820-4A33-AA79-9E90A0CC752B}"/>
                </a:ext>
              </a:extLst>
            </p:cNvPr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>
              <a:extLst>
                <a:ext uri="{FF2B5EF4-FFF2-40B4-BE49-F238E27FC236}">
                  <a16:creationId xmlns:a16="http://schemas.microsoft.com/office/drawing/2014/main" id="{207050D0-A7CB-4C7B-A0BF-FEF395EEF480}"/>
                </a:ext>
              </a:extLst>
            </p:cNvPr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>
            <a:extLst>
              <a:ext uri="{FF2B5EF4-FFF2-40B4-BE49-F238E27FC236}">
                <a16:creationId xmlns:a16="http://schemas.microsoft.com/office/drawing/2014/main" id="{C4E3B576-7840-41EE-B54D-02E70DEFD9F5}"/>
              </a:ext>
            </a:extLst>
          </p:cNvPr>
          <p:cNvSpPr txBox="1"/>
          <p:nvPr/>
        </p:nvSpPr>
        <p:spPr>
          <a:xfrm>
            <a:off x="395900" y="1889388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5" name="Shape 287">
            <a:extLst>
              <a:ext uri="{FF2B5EF4-FFF2-40B4-BE49-F238E27FC236}">
                <a16:creationId xmlns:a16="http://schemas.microsoft.com/office/drawing/2014/main" id="{226197BF-BB15-426F-BE12-7DC2402E3B38}"/>
              </a:ext>
            </a:extLst>
          </p:cNvPr>
          <p:cNvSpPr txBox="1"/>
          <p:nvPr/>
        </p:nvSpPr>
        <p:spPr>
          <a:xfrm>
            <a:off x="0" y="3956522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22" name="Shape 296">
            <a:extLst>
              <a:ext uri="{FF2B5EF4-FFF2-40B4-BE49-F238E27FC236}">
                <a16:creationId xmlns:a16="http://schemas.microsoft.com/office/drawing/2014/main" id="{6445DD1F-C5F2-4A5C-96FC-AD9C6A057ACE}"/>
              </a:ext>
            </a:extLst>
          </p:cNvPr>
          <p:cNvSpPr/>
          <p:nvPr/>
        </p:nvSpPr>
        <p:spPr>
          <a:xfrm>
            <a:off x="1444187" y="2789656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3" name="Shape 297">
            <a:extLst>
              <a:ext uri="{FF2B5EF4-FFF2-40B4-BE49-F238E27FC236}">
                <a16:creationId xmlns:a16="http://schemas.microsoft.com/office/drawing/2014/main" id="{4605CDF1-BA5A-44AB-8EB2-9BF8A886E0C0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50849" y="2917298"/>
            <a:ext cx="488781" cy="525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B1C168-0F77-124F-BE06-F43A61A51CE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934970E-E11D-6F42-B8E7-9F7FDACCD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022" y="1790516"/>
            <a:ext cx="5245958" cy="1058625"/>
          </a:xfrm>
          <a:prstGeom prst="rect">
            <a:avLst/>
          </a:prstGeom>
        </p:spPr>
      </p:pic>
      <p:grpSp>
        <p:nvGrpSpPr>
          <p:cNvPr id="43" name="Shape 280">
            <a:extLst>
              <a:ext uri="{FF2B5EF4-FFF2-40B4-BE49-F238E27FC236}">
                <a16:creationId xmlns:a16="http://schemas.microsoft.com/office/drawing/2014/main" id="{0E2581E0-722D-EA4B-AB90-CB6205095D9A}"/>
              </a:ext>
            </a:extLst>
          </p:cNvPr>
          <p:cNvGrpSpPr/>
          <p:nvPr/>
        </p:nvGrpSpPr>
        <p:grpSpPr>
          <a:xfrm>
            <a:off x="325016" y="2776109"/>
            <a:ext cx="980217" cy="916620"/>
            <a:chOff x="4044175" y="930800"/>
            <a:chExt cx="806099" cy="730199"/>
          </a:xfrm>
        </p:grpSpPr>
        <p:sp>
          <p:nvSpPr>
            <p:cNvPr id="44" name="Shape 281">
              <a:extLst>
                <a:ext uri="{FF2B5EF4-FFF2-40B4-BE49-F238E27FC236}">
                  <a16:creationId xmlns:a16="http://schemas.microsoft.com/office/drawing/2014/main" id="{637ADEB1-3E28-CE46-8DC8-51CBFF20611E}"/>
                </a:ext>
              </a:extLst>
            </p:cNvPr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" name="Shape 282">
              <a:extLst>
                <a:ext uri="{FF2B5EF4-FFF2-40B4-BE49-F238E27FC236}">
                  <a16:creationId xmlns:a16="http://schemas.microsoft.com/office/drawing/2014/main" id="{A43211B7-F73C-4145-A2DC-597967CE6034}"/>
                </a:ext>
              </a:extLst>
            </p:cNvPr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" name="Shape 283">
              <a:extLst>
                <a:ext uri="{FF2B5EF4-FFF2-40B4-BE49-F238E27FC236}">
                  <a16:creationId xmlns:a16="http://schemas.microsoft.com/office/drawing/2014/main" id="{8A6B1A86-EB56-8A4B-BAE5-CF57E195A29A}"/>
                </a:ext>
              </a:extLst>
            </p:cNvPr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" name="Shape 284">
              <a:extLst>
                <a:ext uri="{FF2B5EF4-FFF2-40B4-BE49-F238E27FC236}">
                  <a16:creationId xmlns:a16="http://schemas.microsoft.com/office/drawing/2014/main" id="{AACE1741-21CC-8D42-8977-A52C9868CBEF}"/>
                </a:ext>
              </a:extLst>
            </p:cNvPr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8" name="Shape 278">
            <a:extLst>
              <a:ext uri="{FF2B5EF4-FFF2-40B4-BE49-F238E27FC236}">
                <a16:creationId xmlns:a16="http://schemas.microsoft.com/office/drawing/2014/main" id="{DD0F117C-A3AA-BE4F-81CE-0389CCEFED66}"/>
              </a:ext>
            </a:extLst>
          </p:cNvPr>
          <p:cNvSpPr txBox="1"/>
          <p:nvPr/>
        </p:nvSpPr>
        <p:spPr>
          <a:xfrm>
            <a:off x="2674714" y="3366527"/>
            <a:ext cx="6400800" cy="4415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label is ”y-variable”</a:t>
            </a:r>
          </a:p>
        </p:txBody>
      </p:sp>
      <p:sp>
        <p:nvSpPr>
          <p:cNvPr id="49" name="Shape 296">
            <a:extLst>
              <a:ext uri="{FF2B5EF4-FFF2-40B4-BE49-F238E27FC236}">
                <a16:creationId xmlns:a16="http://schemas.microsoft.com/office/drawing/2014/main" id="{29744AD7-22A9-CE41-A3FE-9BAFD5AA9FCB}"/>
              </a:ext>
            </a:extLst>
          </p:cNvPr>
          <p:cNvSpPr/>
          <p:nvPr/>
        </p:nvSpPr>
        <p:spPr>
          <a:xfrm>
            <a:off x="2676722" y="4018502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" name="Triangle 49">
            <a:extLst>
              <a:ext uri="{FF2B5EF4-FFF2-40B4-BE49-F238E27FC236}">
                <a16:creationId xmlns:a16="http://schemas.microsoft.com/office/drawing/2014/main" id="{813CCBD1-A807-7D45-91EA-C227747F14F5}"/>
              </a:ext>
            </a:extLst>
          </p:cNvPr>
          <p:cNvSpPr/>
          <p:nvPr/>
        </p:nvSpPr>
        <p:spPr>
          <a:xfrm rot="5400000">
            <a:off x="127323" y="3356659"/>
            <a:ext cx="4305782" cy="486137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B1390A49-39DA-9C4B-BAEB-4B5BC74B9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392" y="3973170"/>
            <a:ext cx="6166491" cy="101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477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8" grpId="0" animBg="1"/>
      <p:bldP spid="4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175604-D216-E245-8AB6-A881D336E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9E09886-2096-4B46-92B6-6780AEDA3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sz="2800" dirty="0"/>
              <a:t>The modeling function usually needs a matrix with both.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533A7-8555-A74A-85CA-0E9F08CCA6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FF9D8-E14C-BB45-8071-6F741E1E0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49</a:t>
            </a:fld>
            <a:endParaRPr lang="en-US" dirty="0"/>
          </a:p>
        </p:txBody>
      </p:sp>
      <p:pic>
        <p:nvPicPr>
          <p:cNvPr id="7" name="Picture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0135589-AA9E-3540-B627-5E651AE35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542"/>
            <a:ext cx="9144000" cy="350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53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F84F95-C2E8-5743-83EA-CA3C79724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BB5E43-38DF-2945-B1B2-733E74D4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view of overfitting to a problem…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5F448-4515-1D4A-BA82-A3EB0EEF1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F67C3F-1517-C648-982A-F1A148DFF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50" y="2158492"/>
            <a:ext cx="4737100" cy="3175000"/>
          </a:xfrm>
          <a:prstGeom prst="rect">
            <a:avLst/>
          </a:prstGeom>
        </p:spPr>
      </p:pic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E9CD8A6A-0546-234C-8973-614ED403A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6381652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DF2904-7768-4D40-9B52-EF0AB59DF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828B09-45AB-EB4C-B478-47D785D24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C_lsa_text_regression.R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1A6EBC-1584-9243-A7C3-2FA9FF14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50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D478E-47CD-F84B-AB88-82A290E1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 CSCI S-96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44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Minimize Overfitting - Partitioning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6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5800" y="1114420"/>
            <a:ext cx="7772400" cy="685805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 2" pitchFamily="18" charset="2"/>
              <a:buNone/>
            </a:pPr>
            <a:r>
              <a:rPr lang="en-US" dirty="0"/>
              <a:t>Divide data into training portion and validation portion</a:t>
            </a:r>
          </a:p>
          <a:p>
            <a:pPr>
              <a:buFont typeface="Wingdings 2" pitchFamily="18" charset="2"/>
              <a:buNone/>
            </a:pPr>
            <a:r>
              <a:rPr lang="en-US" dirty="0"/>
              <a:t>Test model on the test portion</a:t>
            </a:r>
          </a:p>
          <a:p>
            <a:pPr>
              <a:buFont typeface="Wingdings 2" pitchFamily="18" charset="2"/>
              <a:buNone/>
            </a:pPr>
            <a:endParaRPr lang="en-US" dirty="0"/>
          </a:p>
          <a:p>
            <a:pPr>
              <a:buFont typeface="Wingdings 2" pitchFamily="18" charset="2"/>
              <a:buNone/>
            </a:pPr>
            <a:endParaRPr lang="en-US" b="1" dirty="0"/>
          </a:p>
          <a:p>
            <a:pPr>
              <a:buFont typeface="Wingdings 2" pitchFamily="18" charset="2"/>
              <a:buNone/>
            </a:pP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2288381" y="1838325"/>
            <a:ext cx="4567238" cy="4491048"/>
            <a:chOff x="2293158" y="1838325"/>
            <a:chExt cx="4567238" cy="4491048"/>
          </a:xfrm>
        </p:grpSpPr>
        <p:sp>
          <p:nvSpPr>
            <p:cNvPr id="8" name="Flowchart: Magnetic Disk 7"/>
            <p:cNvSpPr/>
            <p:nvPr/>
          </p:nvSpPr>
          <p:spPr>
            <a:xfrm>
              <a:off x="2293158" y="5719772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Flowchart: Magnetic Disk 8"/>
            <p:cNvSpPr/>
            <p:nvPr/>
          </p:nvSpPr>
          <p:spPr>
            <a:xfrm>
              <a:off x="2293158" y="5295381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lowchart: Magnetic Disk 9"/>
            <p:cNvSpPr/>
            <p:nvPr/>
          </p:nvSpPr>
          <p:spPr>
            <a:xfrm>
              <a:off x="2293158" y="4870988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lowchart: Magnetic Disk 10"/>
            <p:cNvSpPr/>
            <p:nvPr/>
          </p:nvSpPr>
          <p:spPr>
            <a:xfrm>
              <a:off x="2293158" y="4446595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lowchart: Magnetic Disk 11"/>
            <p:cNvSpPr/>
            <p:nvPr/>
          </p:nvSpPr>
          <p:spPr>
            <a:xfrm>
              <a:off x="2293158" y="4022202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lowchart: Magnetic Disk 12"/>
            <p:cNvSpPr/>
            <p:nvPr/>
          </p:nvSpPr>
          <p:spPr>
            <a:xfrm>
              <a:off x="2293158" y="3597809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lowchart: Magnetic Disk 13"/>
            <p:cNvSpPr/>
            <p:nvPr/>
          </p:nvSpPr>
          <p:spPr>
            <a:xfrm>
              <a:off x="2293158" y="3173416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lowchart: Magnetic Disk 14"/>
            <p:cNvSpPr/>
            <p:nvPr/>
          </p:nvSpPr>
          <p:spPr>
            <a:xfrm>
              <a:off x="2293158" y="2749023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lowchart: Magnetic Disk 15"/>
            <p:cNvSpPr/>
            <p:nvPr/>
          </p:nvSpPr>
          <p:spPr>
            <a:xfrm>
              <a:off x="2293158" y="2324630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lowchart: Magnetic Disk 16"/>
            <p:cNvSpPr/>
            <p:nvPr/>
          </p:nvSpPr>
          <p:spPr>
            <a:xfrm>
              <a:off x="2293158" y="1900237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71801" y="4043363"/>
              <a:ext cx="912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All Data</a:t>
              </a:r>
            </a:p>
          </p:txBody>
        </p:sp>
        <p:sp>
          <p:nvSpPr>
            <p:cNvPr id="19" name="Isosceles Triangle 18"/>
            <p:cNvSpPr/>
            <p:nvPr/>
          </p:nvSpPr>
          <p:spPr>
            <a:xfrm rot="5400000">
              <a:off x="3014677" y="4071937"/>
              <a:ext cx="3186112" cy="300038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lowchart: Magnetic Disk 19"/>
            <p:cNvSpPr/>
            <p:nvPr/>
          </p:nvSpPr>
          <p:spPr>
            <a:xfrm>
              <a:off x="4860146" y="5657860"/>
              <a:ext cx="2000250" cy="609601"/>
            </a:xfrm>
            <a:prstGeom prst="flowChartMagneticDisk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lowchart: Magnetic Disk 20"/>
            <p:cNvSpPr/>
            <p:nvPr/>
          </p:nvSpPr>
          <p:spPr>
            <a:xfrm>
              <a:off x="4860146" y="5233469"/>
              <a:ext cx="2000250" cy="609601"/>
            </a:xfrm>
            <a:prstGeom prst="flowChartMagneticDisk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lowchart: Magnetic Disk 21"/>
            <p:cNvSpPr/>
            <p:nvPr/>
          </p:nvSpPr>
          <p:spPr>
            <a:xfrm>
              <a:off x="4860146" y="4809076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lowchart: Magnetic Disk 22"/>
            <p:cNvSpPr/>
            <p:nvPr/>
          </p:nvSpPr>
          <p:spPr>
            <a:xfrm>
              <a:off x="4860146" y="4384683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lowchart: Magnetic Disk 23"/>
            <p:cNvSpPr/>
            <p:nvPr/>
          </p:nvSpPr>
          <p:spPr>
            <a:xfrm>
              <a:off x="4860146" y="3960290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lowchart: Magnetic Disk 24"/>
            <p:cNvSpPr/>
            <p:nvPr/>
          </p:nvSpPr>
          <p:spPr>
            <a:xfrm>
              <a:off x="4860146" y="3535897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lowchart: Magnetic Disk 25"/>
            <p:cNvSpPr/>
            <p:nvPr/>
          </p:nvSpPr>
          <p:spPr>
            <a:xfrm>
              <a:off x="4860146" y="3111504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lowchart: Magnetic Disk 26"/>
            <p:cNvSpPr/>
            <p:nvPr/>
          </p:nvSpPr>
          <p:spPr>
            <a:xfrm>
              <a:off x="4860146" y="2687111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lowchart: Magnetic Disk 27"/>
            <p:cNvSpPr/>
            <p:nvPr/>
          </p:nvSpPr>
          <p:spPr>
            <a:xfrm>
              <a:off x="4860146" y="2262718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lowchart: Magnetic Disk 28"/>
            <p:cNvSpPr/>
            <p:nvPr/>
          </p:nvSpPr>
          <p:spPr>
            <a:xfrm>
              <a:off x="4860146" y="1838325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138751" y="3895726"/>
              <a:ext cx="14687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Training Data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19739" y="5619751"/>
              <a:ext cx="10447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Test Data</a:t>
              </a:r>
            </a:p>
          </p:txBody>
        </p:sp>
      </p:grpSp>
      <p:sp>
        <p:nvSpPr>
          <p:cNvPr id="32" name="Footer Placeholder 5">
            <a:extLst>
              <a:ext uri="{FF2B5EF4-FFF2-40B4-BE49-F238E27FC236}">
                <a16:creationId xmlns:a16="http://schemas.microsoft.com/office/drawing/2014/main" id="{16BA2CBA-E188-9046-874C-3E46C0B8D9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1246589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Minimize Overfitting - Partitioning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7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5800" y="1042980"/>
            <a:ext cx="7772400" cy="98584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 2" pitchFamily="18" charset="2"/>
              <a:buNone/>
            </a:pPr>
            <a:r>
              <a:rPr lang="en-US" sz="1800" dirty="0"/>
              <a:t>Divide data into training portion , validation &amp; test portions</a:t>
            </a:r>
          </a:p>
          <a:p>
            <a:pPr>
              <a:buFont typeface="Wingdings 2" pitchFamily="18" charset="2"/>
              <a:buNone/>
            </a:pPr>
            <a:r>
              <a:rPr lang="en-US" sz="1800" dirty="0"/>
              <a:t>Tune a model and/or compare models with the validation portion</a:t>
            </a:r>
          </a:p>
          <a:p>
            <a:pPr>
              <a:buFont typeface="Wingdings 2" pitchFamily="18" charset="2"/>
              <a:buNone/>
            </a:pPr>
            <a:r>
              <a:rPr lang="en-US" sz="1800" dirty="0"/>
              <a:t>The “true” way a model will behave when launched on new data.</a:t>
            </a:r>
          </a:p>
          <a:p>
            <a:pPr>
              <a:buFont typeface="Wingdings 2" pitchFamily="18" charset="2"/>
              <a:buNone/>
            </a:pPr>
            <a:endParaRPr lang="en-US" sz="1800" dirty="0"/>
          </a:p>
          <a:p>
            <a:pPr>
              <a:buFont typeface="Wingdings 2" pitchFamily="18" charset="2"/>
              <a:buNone/>
            </a:pPr>
            <a:endParaRPr lang="en-US" sz="1800" b="1" dirty="0"/>
          </a:p>
          <a:p>
            <a:pPr>
              <a:buFont typeface="Wingdings 2" pitchFamily="18" charset="2"/>
              <a:buNone/>
            </a:pPr>
            <a:endParaRPr lang="en-US" sz="1800" dirty="0"/>
          </a:p>
        </p:txBody>
      </p:sp>
      <p:grpSp>
        <p:nvGrpSpPr>
          <p:cNvPr id="7" name="Group 6"/>
          <p:cNvGrpSpPr/>
          <p:nvPr/>
        </p:nvGrpSpPr>
        <p:grpSpPr>
          <a:xfrm>
            <a:off x="2288381" y="2028825"/>
            <a:ext cx="4567238" cy="4300548"/>
            <a:chOff x="2293158" y="1838325"/>
            <a:chExt cx="4567238" cy="4491048"/>
          </a:xfrm>
        </p:grpSpPr>
        <p:sp>
          <p:nvSpPr>
            <p:cNvPr id="8" name="Flowchart: Magnetic Disk 7"/>
            <p:cNvSpPr/>
            <p:nvPr/>
          </p:nvSpPr>
          <p:spPr>
            <a:xfrm>
              <a:off x="2293158" y="5719772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Flowchart: Magnetic Disk 8"/>
            <p:cNvSpPr/>
            <p:nvPr/>
          </p:nvSpPr>
          <p:spPr>
            <a:xfrm>
              <a:off x="2293158" y="5295381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lowchart: Magnetic Disk 9"/>
            <p:cNvSpPr/>
            <p:nvPr/>
          </p:nvSpPr>
          <p:spPr>
            <a:xfrm>
              <a:off x="2293158" y="4870988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lowchart: Magnetic Disk 10"/>
            <p:cNvSpPr/>
            <p:nvPr/>
          </p:nvSpPr>
          <p:spPr>
            <a:xfrm>
              <a:off x="2293158" y="4446595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lowchart: Magnetic Disk 11"/>
            <p:cNvSpPr/>
            <p:nvPr/>
          </p:nvSpPr>
          <p:spPr>
            <a:xfrm>
              <a:off x="2293158" y="4022202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lowchart: Magnetic Disk 12"/>
            <p:cNvSpPr/>
            <p:nvPr/>
          </p:nvSpPr>
          <p:spPr>
            <a:xfrm>
              <a:off x="2293158" y="3597809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lowchart: Magnetic Disk 13"/>
            <p:cNvSpPr/>
            <p:nvPr/>
          </p:nvSpPr>
          <p:spPr>
            <a:xfrm>
              <a:off x="2293158" y="3173416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lowchart: Magnetic Disk 14"/>
            <p:cNvSpPr/>
            <p:nvPr/>
          </p:nvSpPr>
          <p:spPr>
            <a:xfrm>
              <a:off x="2293158" y="2749023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lowchart: Magnetic Disk 15"/>
            <p:cNvSpPr/>
            <p:nvPr/>
          </p:nvSpPr>
          <p:spPr>
            <a:xfrm>
              <a:off x="2293158" y="2324630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lowchart: Magnetic Disk 16"/>
            <p:cNvSpPr/>
            <p:nvPr/>
          </p:nvSpPr>
          <p:spPr>
            <a:xfrm>
              <a:off x="2293158" y="1900237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71801" y="4043363"/>
              <a:ext cx="9123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All Data</a:t>
              </a:r>
            </a:p>
          </p:txBody>
        </p:sp>
        <p:sp>
          <p:nvSpPr>
            <p:cNvPr id="19" name="Isosceles Triangle 18"/>
            <p:cNvSpPr/>
            <p:nvPr/>
          </p:nvSpPr>
          <p:spPr>
            <a:xfrm rot="5400000">
              <a:off x="3014677" y="4071937"/>
              <a:ext cx="3186112" cy="300038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lowchart: Magnetic Disk 19"/>
            <p:cNvSpPr/>
            <p:nvPr/>
          </p:nvSpPr>
          <p:spPr>
            <a:xfrm>
              <a:off x="4860146" y="5657860"/>
              <a:ext cx="2000250" cy="609601"/>
            </a:xfrm>
            <a:prstGeom prst="flowChartMagneticDisk">
              <a:avLst/>
            </a:prstGeom>
            <a:solidFill>
              <a:schemeClr val="accent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lowchart: Magnetic Disk 20"/>
            <p:cNvSpPr/>
            <p:nvPr/>
          </p:nvSpPr>
          <p:spPr>
            <a:xfrm>
              <a:off x="4860146" y="5233469"/>
              <a:ext cx="2000250" cy="609601"/>
            </a:xfrm>
            <a:prstGeom prst="flowChartMagneticDisk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lowchart: Magnetic Disk 21"/>
            <p:cNvSpPr/>
            <p:nvPr/>
          </p:nvSpPr>
          <p:spPr>
            <a:xfrm>
              <a:off x="4860146" y="4809076"/>
              <a:ext cx="2000250" cy="609601"/>
            </a:xfrm>
            <a:prstGeom prst="flowChartMagneticDisk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lowchart: Magnetic Disk 22"/>
            <p:cNvSpPr/>
            <p:nvPr/>
          </p:nvSpPr>
          <p:spPr>
            <a:xfrm>
              <a:off x="4860146" y="4384683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lowchart: Magnetic Disk 23"/>
            <p:cNvSpPr/>
            <p:nvPr/>
          </p:nvSpPr>
          <p:spPr>
            <a:xfrm>
              <a:off x="4860146" y="3960290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lowchart: Magnetic Disk 24"/>
            <p:cNvSpPr/>
            <p:nvPr/>
          </p:nvSpPr>
          <p:spPr>
            <a:xfrm>
              <a:off x="4860146" y="3535897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lowchart: Magnetic Disk 25"/>
            <p:cNvSpPr/>
            <p:nvPr/>
          </p:nvSpPr>
          <p:spPr>
            <a:xfrm>
              <a:off x="4860146" y="3111504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lowchart: Magnetic Disk 26"/>
            <p:cNvSpPr/>
            <p:nvPr/>
          </p:nvSpPr>
          <p:spPr>
            <a:xfrm>
              <a:off x="4860146" y="2687111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lowchart: Magnetic Disk 27"/>
            <p:cNvSpPr/>
            <p:nvPr/>
          </p:nvSpPr>
          <p:spPr>
            <a:xfrm>
              <a:off x="4860146" y="2262718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lowchart: Magnetic Disk 28"/>
            <p:cNvSpPr/>
            <p:nvPr/>
          </p:nvSpPr>
          <p:spPr>
            <a:xfrm>
              <a:off x="4860146" y="1838325"/>
              <a:ext cx="2000250" cy="609601"/>
            </a:xfrm>
            <a:prstGeom prst="flowChartMagneticDisk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138751" y="3895726"/>
              <a:ext cx="14687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Training Data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19739" y="5919001"/>
              <a:ext cx="10447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Test Data</a:t>
              </a: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5351230" y="5157001"/>
            <a:ext cx="1123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Validation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Data</a:t>
            </a:r>
          </a:p>
        </p:txBody>
      </p:sp>
      <p:sp>
        <p:nvSpPr>
          <p:cNvPr id="33" name="Footer Placeholder 5">
            <a:extLst>
              <a:ext uri="{FF2B5EF4-FFF2-40B4-BE49-F238E27FC236}">
                <a16:creationId xmlns:a16="http://schemas.microsoft.com/office/drawing/2014/main" id="{36F89562-CBB1-E44D-8238-F62E5861C3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417848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Supervised Learning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sz="quarter" idx="1"/>
          </p:nvPr>
        </p:nvSpPr>
        <p:spPr>
          <a:xfrm>
            <a:off x="838200" y="1828800"/>
            <a:ext cx="7772400" cy="4572000"/>
          </a:xfrm>
        </p:spPr>
        <p:txBody>
          <a:bodyPr/>
          <a:lstStyle/>
          <a:p>
            <a:pPr eaLnBrk="1" hangingPunct="1"/>
            <a:r>
              <a:rPr lang="en-US" altLang="en-US" dirty="0">
                <a:latin typeface="Franklin Gothic Book" pitchFamily="34" charset="0"/>
              </a:rPr>
              <a:t>Goal: Predict a single “target” or “outcome” variable </a:t>
            </a:r>
          </a:p>
          <a:p>
            <a:pPr eaLnBrk="1" hangingPunct="1"/>
            <a:endParaRPr lang="en-US" altLang="en-US" dirty="0">
              <a:latin typeface="Franklin Gothic Book" pitchFamily="34" charset="0"/>
            </a:endParaRP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Training data, where target value is known</a:t>
            </a:r>
          </a:p>
          <a:p>
            <a:pPr eaLnBrk="1" hangingPunct="1"/>
            <a:endParaRPr lang="en-US" altLang="en-US" dirty="0">
              <a:latin typeface="Franklin Gothic Book" pitchFamily="34" charset="0"/>
            </a:endParaRP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Score to data where value is not known</a:t>
            </a:r>
          </a:p>
          <a:p>
            <a:pPr eaLnBrk="1" hangingPunct="1"/>
            <a:endParaRPr lang="en-US" altLang="en-US" dirty="0">
              <a:latin typeface="Franklin Gothic Book" pitchFamily="34" charset="0"/>
            </a:endParaRPr>
          </a:p>
          <a:p>
            <a:pPr eaLnBrk="1" hangingPunct="1"/>
            <a:r>
              <a:rPr lang="en-US" altLang="en-US" dirty="0">
                <a:latin typeface="Franklin Gothic Book" pitchFamily="34" charset="0"/>
              </a:rPr>
              <a:t>Methods: Classification and </a:t>
            </a:r>
            <a:r>
              <a:rPr lang="en-US" altLang="en-US" u="sng" dirty="0">
                <a:latin typeface="Franklin Gothic Book" pitchFamily="34" charset="0"/>
              </a:rPr>
              <a:t>Prediction</a:t>
            </a:r>
          </a:p>
          <a:p>
            <a:pPr eaLnBrk="1" hangingPunct="1"/>
            <a:endParaRPr lang="en-US" altLang="en-US" dirty="0">
              <a:latin typeface="Franklin Gothic Book" pitchFamily="34" charset="0"/>
            </a:endParaRPr>
          </a:p>
          <a:p>
            <a:pPr eaLnBrk="1" hangingPunct="1">
              <a:buFont typeface="Wingdings 2" pitchFamily="18" charset="2"/>
              <a:buNone/>
            </a:pPr>
            <a:endParaRPr lang="en-US" altLang="en-US" dirty="0">
              <a:latin typeface="Franklin Gothic Book" pitchFamily="34" charset="0"/>
            </a:endParaRPr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44024948-E463-764F-B1B4-58E5D4C9DE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261534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4/7/21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9</a:t>
            </a:fld>
            <a:endParaRPr lang="en-US"/>
          </a:p>
        </p:txBody>
      </p:sp>
      <p:sp>
        <p:nvSpPr>
          <p:cNvPr id="6" name="Shape 278"/>
          <p:cNvSpPr txBox="1"/>
          <p:nvPr/>
        </p:nvSpPr>
        <p:spPr>
          <a:xfrm>
            <a:off x="206000" y="1107533"/>
            <a:ext cx="8778300" cy="525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Inferring a function from labeled data.</a:t>
            </a:r>
          </a:p>
        </p:txBody>
      </p:sp>
      <p:sp>
        <p:nvSpPr>
          <p:cNvPr id="7" name="Shape 279"/>
          <p:cNvSpPr txBox="1"/>
          <p:nvPr/>
        </p:nvSpPr>
        <p:spPr>
          <a:xfrm>
            <a:off x="206100" y="1557009"/>
            <a:ext cx="8778300" cy="24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“Learn from telling”, “Look at my data and I will tell you what to predict”</a:t>
            </a:r>
          </a:p>
        </p:txBody>
      </p:sp>
      <p:grpSp>
        <p:nvGrpSpPr>
          <p:cNvPr id="8" name="Shape 280"/>
          <p:cNvGrpSpPr/>
          <p:nvPr/>
        </p:nvGrpSpPr>
        <p:grpSpPr>
          <a:xfrm>
            <a:off x="3168253" y="3206413"/>
            <a:ext cx="980217" cy="916620"/>
            <a:chOff x="4044175" y="930800"/>
            <a:chExt cx="806099" cy="730199"/>
          </a:xfrm>
        </p:grpSpPr>
        <p:sp>
          <p:nvSpPr>
            <p:cNvPr id="9" name="Shape 281"/>
            <p:cNvSpPr/>
            <p:nvPr/>
          </p:nvSpPr>
          <p:spPr>
            <a:xfrm>
              <a:off x="4044175" y="1017125"/>
              <a:ext cx="136499" cy="6437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" name="Shape 282"/>
            <p:cNvSpPr/>
            <p:nvPr/>
          </p:nvSpPr>
          <p:spPr>
            <a:xfrm>
              <a:off x="4267375" y="1300350"/>
              <a:ext cx="136499" cy="3606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283"/>
            <p:cNvSpPr/>
            <p:nvPr/>
          </p:nvSpPr>
          <p:spPr>
            <a:xfrm>
              <a:off x="4490575" y="930800"/>
              <a:ext cx="136499" cy="7301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2" name="Shape 284"/>
            <p:cNvSpPr/>
            <p:nvPr/>
          </p:nvSpPr>
          <p:spPr>
            <a:xfrm>
              <a:off x="4713775" y="1070600"/>
              <a:ext cx="136499" cy="590399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3" name="Shape 285"/>
          <p:cNvSpPr txBox="1"/>
          <p:nvPr/>
        </p:nvSpPr>
        <p:spPr>
          <a:xfrm>
            <a:off x="3217045" y="2180174"/>
            <a:ext cx="1184400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Data Setup</a:t>
            </a:r>
          </a:p>
        </p:txBody>
      </p:sp>
      <p:sp>
        <p:nvSpPr>
          <p:cNvPr id="14" name="Shape 286"/>
          <p:cNvSpPr txBox="1"/>
          <p:nvPr/>
        </p:nvSpPr>
        <p:spPr>
          <a:xfrm>
            <a:off x="5133549" y="2305933"/>
            <a:ext cx="1403458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Algorithm</a:t>
            </a:r>
          </a:p>
        </p:txBody>
      </p:sp>
      <p:sp>
        <p:nvSpPr>
          <p:cNvPr id="15" name="Shape 287"/>
          <p:cNvSpPr txBox="1"/>
          <p:nvPr/>
        </p:nvSpPr>
        <p:spPr>
          <a:xfrm>
            <a:off x="2843237" y="4507849"/>
            <a:ext cx="1985963" cy="17643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Flat “Excel” file.  Each row is a record or observation.  Each column is an attribute of the record. </a:t>
            </a:r>
          </a:p>
          <a:p>
            <a:endParaRPr lang="en" sz="1200" b="1" i="1" u="sng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 sz="1200" b="1" i="1" u="sng" dirty="0">
                <a:latin typeface="Open Sans"/>
                <a:ea typeface="Open Sans"/>
                <a:cs typeface="Open Sans"/>
                <a:sym typeface="Open Sans"/>
              </a:rPr>
              <a:t>One column is the outcome, y or target attribute.</a:t>
            </a:r>
          </a:p>
        </p:txBody>
      </p:sp>
      <p:sp>
        <p:nvSpPr>
          <p:cNvPr id="16" name="Shape 288"/>
          <p:cNvSpPr txBox="1"/>
          <p:nvPr/>
        </p:nvSpPr>
        <p:spPr>
          <a:xfrm>
            <a:off x="5053179" y="4507850"/>
            <a:ext cx="1564199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Modeling e.g. K-NN, linear regression,  decision tree, random forest etc.</a:t>
            </a:r>
          </a:p>
        </p:txBody>
      </p:sp>
      <p:sp>
        <p:nvSpPr>
          <p:cNvPr id="17" name="Shape 289"/>
          <p:cNvSpPr txBox="1"/>
          <p:nvPr/>
        </p:nvSpPr>
        <p:spPr>
          <a:xfrm>
            <a:off x="7154613" y="4507850"/>
            <a:ext cx="1564199" cy="73566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Use the model to make predictions for the target label on the new data.  </a:t>
            </a:r>
          </a:p>
        </p:txBody>
      </p:sp>
      <p:sp>
        <p:nvSpPr>
          <p:cNvPr id="18" name="Shape 290"/>
          <p:cNvSpPr txBox="1"/>
          <p:nvPr/>
        </p:nvSpPr>
        <p:spPr>
          <a:xfrm>
            <a:off x="7133564" y="2319692"/>
            <a:ext cx="1606296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Application</a:t>
            </a:r>
          </a:p>
        </p:txBody>
      </p:sp>
      <p:sp>
        <p:nvSpPr>
          <p:cNvPr id="24" name="Shape 296"/>
          <p:cNvSpPr/>
          <p:nvPr/>
        </p:nvSpPr>
        <p:spPr>
          <a:xfrm>
            <a:off x="4287424" y="3206513"/>
            <a:ext cx="165900" cy="9165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25" name="Shape 2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94086" y="3347602"/>
            <a:ext cx="488781" cy="5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483" y="3125850"/>
            <a:ext cx="1571590" cy="12394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Shape 299"/>
          <p:cNvGrpSpPr/>
          <p:nvPr/>
        </p:nvGrpSpPr>
        <p:grpSpPr>
          <a:xfrm>
            <a:off x="7001844" y="2971801"/>
            <a:ext cx="1869736" cy="1124344"/>
            <a:chOff x="7143751" y="2114551"/>
            <a:chExt cx="1869736" cy="1124344"/>
          </a:xfrm>
        </p:grpSpPr>
        <p:grpSp>
          <p:nvGrpSpPr>
            <p:cNvPr id="28" name="Shape 300"/>
            <p:cNvGrpSpPr/>
            <p:nvPr/>
          </p:nvGrpSpPr>
          <p:grpSpPr>
            <a:xfrm>
              <a:off x="7775499" y="2322154"/>
              <a:ext cx="980207" cy="916741"/>
              <a:chOff x="4044183" y="930773"/>
              <a:chExt cx="806091" cy="730296"/>
            </a:xfrm>
          </p:grpSpPr>
          <p:sp>
            <p:nvSpPr>
              <p:cNvPr id="32" name="Shape 301"/>
              <p:cNvSpPr/>
              <p:nvPr/>
            </p:nvSpPr>
            <p:spPr>
              <a:xfrm>
                <a:off x="4044183" y="1376474"/>
                <a:ext cx="136499" cy="284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Shape 302"/>
              <p:cNvSpPr/>
              <p:nvPr/>
            </p:nvSpPr>
            <p:spPr>
              <a:xfrm>
                <a:off x="4267373" y="930773"/>
                <a:ext cx="136499" cy="7301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4" name="Shape 303"/>
              <p:cNvSpPr/>
              <p:nvPr/>
            </p:nvSpPr>
            <p:spPr>
              <a:xfrm>
                <a:off x="4490585" y="1190669"/>
                <a:ext cx="136499" cy="4704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  <p:sp>
            <p:nvSpPr>
              <p:cNvPr id="35" name="Shape 304"/>
              <p:cNvSpPr/>
              <p:nvPr/>
            </p:nvSpPr>
            <p:spPr>
              <a:xfrm>
                <a:off x="4713775" y="1070600"/>
                <a:ext cx="136499" cy="590399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endParaRPr/>
              </a:p>
            </p:txBody>
          </p:sp>
        </p:grpSp>
        <p:pic>
          <p:nvPicPr>
            <p:cNvPr id="29" name="Shape 30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43751" y="2114551"/>
              <a:ext cx="860362" cy="6389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" name="Shape 306"/>
            <p:cNvCxnSpPr>
              <a:endCxn id="31" idx="1"/>
            </p:cNvCxnSpPr>
            <p:nvPr/>
          </p:nvCxnSpPr>
          <p:spPr>
            <a:xfrm>
              <a:off x="7937387" y="2631113"/>
              <a:ext cx="910200" cy="14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31" name="Shape 307"/>
            <p:cNvSpPr/>
            <p:nvPr/>
          </p:nvSpPr>
          <p:spPr>
            <a:xfrm>
              <a:off x="8847587" y="2322263"/>
              <a:ext cx="165900" cy="916500"/>
            </a:xfrm>
            <a:prstGeom prst="rect">
              <a:avLst/>
            </a:prstGeom>
            <a:solidFill>
              <a:srgbClr val="3C8ACA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cxnSp>
        <p:nvCxnSpPr>
          <p:cNvPr id="36" name="Shape 308"/>
          <p:cNvCxnSpPr/>
          <p:nvPr/>
        </p:nvCxnSpPr>
        <p:spPr>
          <a:xfrm>
            <a:off x="334750" y="4499899"/>
            <a:ext cx="8220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" name="Shape 292"/>
          <p:cNvSpPr txBox="1"/>
          <p:nvPr/>
        </p:nvSpPr>
        <p:spPr>
          <a:xfrm>
            <a:off x="144127" y="2319691"/>
            <a:ext cx="2709599" cy="43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u="sng" dirty="0">
                <a:latin typeface="Open Sans"/>
                <a:ea typeface="Open Sans"/>
                <a:cs typeface="Open Sans"/>
                <a:sym typeface="Open Sans"/>
              </a:rPr>
              <a:t>Business Context</a:t>
            </a:r>
          </a:p>
        </p:txBody>
      </p:sp>
      <p:sp>
        <p:nvSpPr>
          <p:cNvPr id="38" name="Shape 293"/>
          <p:cNvSpPr txBox="1"/>
          <p:nvPr/>
        </p:nvSpPr>
        <p:spPr>
          <a:xfrm>
            <a:off x="188827" y="2748906"/>
            <a:ext cx="2620199" cy="50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100" b="1" dirty="0">
                <a:latin typeface="Open Sans"/>
                <a:ea typeface="Open Sans"/>
                <a:cs typeface="Open Sans"/>
                <a:sym typeface="Open Sans"/>
              </a:rPr>
              <a:t>Marketing</a:t>
            </a:r>
            <a:r>
              <a:rPr lang="en" sz="1100" dirty="0">
                <a:latin typeface="Open Sans"/>
                <a:ea typeface="Open Sans"/>
                <a:cs typeface="Open Sans"/>
                <a:sym typeface="Open Sans"/>
              </a:rPr>
              <a:t>-Will a customer buy yes or no? How much will a customer spend?</a:t>
            </a:r>
          </a:p>
        </p:txBody>
      </p:sp>
      <p:sp>
        <p:nvSpPr>
          <p:cNvPr id="39" name="Shape 294"/>
          <p:cNvSpPr txBox="1"/>
          <p:nvPr/>
        </p:nvSpPr>
        <p:spPr>
          <a:xfrm>
            <a:off x="188827" y="3156119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Operations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Will an applicant default?  When will a machine break?</a:t>
            </a:r>
          </a:p>
        </p:txBody>
      </p:sp>
      <p:sp>
        <p:nvSpPr>
          <p:cNvPr id="40" name="Shape 295"/>
          <p:cNvSpPr txBox="1"/>
          <p:nvPr/>
        </p:nvSpPr>
        <p:spPr>
          <a:xfrm>
            <a:off x="188827" y="3787062"/>
            <a:ext cx="2620199" cy="701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11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Sports Analytics</a:t>
            </a:r>
            <a:r>
              <a:rPr lang="en" sz="11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How many points will the Bears’ QB score?  What is the Bears’ probability of winning? </a:t>
            </a:r>
          </a:p>
        </p:txBody>
      </p:sp>
      <p:sp>
        <p:nvSpPr>
          <p:cNvPr id="41" name="Shape 288"/>
          <p:cNvSpPr txBox="1"/>
          <p:nvPr/>
        </p:nvSpPr>
        <p:spPr>
          <a:xfrm>
            <a:off x="635781" y="4574525"/>
            <a:ext cx="1726291" cy="94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1200" i="1" dirty="0">
                <a:latin typeface="Open Sans"/>
                <a:ea typeface="Open Sans"/>
                <a:cs typeface="Open Sans"/>
                <a:sym typeface="Open Sans"/>
              </a:rPr>
              <a:t>Requires expertise and stakeholder buy in</a:t>
            </a:r>
          </a:p>
        </p:txBody>
      </p:sp>
      <p:sp>
        <p:nvSpPr>
          <p:cNvPr id="42" name="Footer Placeholder 5">
            <a:extLst>
              <a:ext uri="{FF2B5EF4-FFF2-40B4-BE49-F238E27FC236}">
                <a16:creationId xmlns:a16="http://schemas.microsoft.com/office/drawing/2014/main" id="{8ACCC4AA-49A7-8A46-8872-BB55B839D7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96</a:t>
            </a:r>
          </a:p>
        </p:txBody>
      </p:sp>
    </p:spTree>
    <p:extLst>
      <p:ext uri="{BB962C8B-B14F-4D97-AF65-F5344CB8AC3E}">
        <p14:creationId xmlns:p14="http://schemas.microsoft.com/office/powerpoint/2010/main" val="3904230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2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Equity">
    <a:dk1>
      <a:sysClr val="windowText" lastClr="000000"/>
    </a:dk1>
    <a:lt1>
      <a:sysClr val="window" lastClr="FFFFFF"/>
    </a:lt1>
    <a:dk2>
      <a:srgbClr val="696464"/>
    </a:dk2>
    <a:lt2>
      <a:srgbClr val="E9E5DC"/>
    </a:lt2>
    <a:accent1>
      <a:srgbClr val="D34817"/>
    </a:accent1>
    <a:accent2>
      <a:srgbClr val="9B2D1F"/>
    </a:accent2>
    <a:accent3>
      <a:srgbClr val="A28E6A"/>
    </a:accent3>
    <a:accent4>
      <a:srgbClr val="956251"/>
    </a:accent4>
    <a:accent5>
      <a:srgbClr val="918485"/>
    </a:accent5>
    <a:accent6>
      <a:srgbClr val="855D5D"/>
    </a:accent6>
    <a:hlink>
      <a:srgbClr val="CC9900"/>
    </a:hlink>
    <a:folHlink>
      <a:srgbClr val="96A9A9"/>
    </a:folHlink>
  </a:clrScheme>
  <a:fontScheme name="Equity">
    <a:majorFont>
      <a:latin typeface="Franklin Gothic Book"/>
      <a:ea typeface=""/>
      <a:cs typeface=""/>
      <a:font script="Grek" typeface="Calibri"/>
      <a:font script="Cyrl" typeface="Calibri"/>
      <a:font script="Jpan" typeface="HGｺﾞｼｯｸM"/>
      <a:font script="Hang" typeface="바탕"/>
      <a:font script="Hans" typeface="幼圆"/>
      <a:font script="Hant" typeface="微軟正黑體"/>
      <a:font script="Arab" typeface="Tahoma"/>
      <a:font script="Hebr" typeface="Aharoni"/>
      <a:font script="Thai" typeface="Lily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</a:majorFont>
    <a:minorFont>
      <a:latin typeface="Perpetua"/>
      <a:ea typeface=""/>
      <a:cs typeface=""/>
      <a:font script="Grek" typeface="Cambria"/>
      <a:font script="Cyrl" typeface="Cambria"/>
      <a:font script="Jpan" typeface="HG創英ﾌﾟﾚｾﾞﾝｽEB"/>
      <a:font script="Hang" typeface="맑은 고딕"/>
      <a:font script="Hans" typeface="宋体"/>
      <a:font script="Hant" typeface="新細明體"/>
      <a:font script="Arab" typeface="Times New Roman"/>
      <a:font script="Hebr" typeface="Aharoni"/>
      <a:font script="Thai" typeface="EucrosiaUPC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inorFont>
  </a:fontScheme>
  <a:fmtScheme name="Equity">
    <a:fillStyleLst>
      <a:solidFill>
        <a:schemeClr val="phClr"/>
      </a:solidFill>
      <a:blipFill>
        <a:blip xmlns:r="http://schemas.openxmlformats.org/officeDocument/2006/relationships" r:embed="rId1">
          <a:duotone>
            <a:schemeClr val="phClr">
              <a:tint val="30000"/>
              <a:satMod val="300000"/>
            </a:schemeClr>
            <a:schemeClr val="phClr">
              <a:tint val="40000"/>
              <a:satMod val="200000"/>
            </a:schemeClr>
          </a:duotone>
        </a:blip>
        <a:tile tx="0" ty="0" sx="70000" sy="70000" flip="none" algn="ctr"/>
      </a:blipFill>
      <a:blipFill>
        <a:blip xmlns:r="http://schemas.openxmlformats.org/officeDocument/2006/relationships" r:embed="rId1">
          <a:duotone>
            <a:schemeClr val="phClr">
              <a:shade val="22000"/>
              <a:satMod val="160000"/>
            </a:schemeClr>
            <a:schemeClr val="phClr">
              <a:shade val="45000"/>
              <a:satMod val="100000"/>
            </a:schemeClr>
          </a:duotone>
        </a:blip>
        <a:tile tx="0" ty="0" sx="65000" sy="65000" flip="none" algn="ctr"/>
      </a:blipFill>
    </a:fillStyleLst>
    <a:lnStyleLst>
      <a:ln w="9525" cap="flat" cmpd="sng" algn="ctr">
        <a:solidFill>
          <a:schemeClr val="phClr">
            <a:shade val="60000"/>
            <a:satMod val="110000"/>
          </a:schemeClr>
        </a:solidFill>
        <a:prstDash val="solid"/>
      </a:ln>
      <a:ln w="127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38100" dist="25400" dir="5400000" algn="t" rotWithShape="0">
            <a:srgbClr val="000000">
              <a:alpha val="50000"/>
            </a:srgbClr>
          </a:outerShdw>
        </a:effectLst>
      </a:effectStyle>
      <a:effectStyle>
        <a:effectLst>
          <a:outerShdw blurRad="38100" dist="25400" dir="5400000" algn="t" rotWithShape="0">
            <a:srgbClr val="000000">
              <a:alpha val="50000"/>
            </a:srgbClr>
          </a:outerShdw>
        </a:effectLst>
      </a:effectStyle>
      <a:effectStyle>
        <a:effectLst>
          <a:outerShdw blurRad="50800" dist="50800" dir="5400000" algn="t" rotWithShape="0">
            <a:srgbClr val="000000">
              <a:alpha val="60000"/>
            </a:srgbClr>
          </a:outerShdw>
        </a:effectLst>
        <a:scene3d>
          <a:camera prst="isometricBottomUp" fov="0">
            <a:rot lat="0" lon="0" rev="0"/>
          </a:camera>
          <a:lightRig rig="soft" dir="b">
            <a:rot lat="0" lon="0" rev="9000000"/>
          </a:lightRig>
        </a:scene3d>
        <a:sp3d contourW="35000" prstMaterial="matte">
          <a:bevelT w="45000" h="38100" prst="convex"/>
          <a:contourClr>
            <a:schemeClr val="phClr">
              <a:tint val="10000"/>
              <a:satMod val="130000"/>
            </a:schemeClr>
          </a:contourClr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shade val="40000"/>
              <a:satMod val="165000"/>
            </a:schemeClr>
          </a:gs>
          <a:gs pos="50000">
            <a:schemeClr val="phClr">
              <a:shade val="80000"/>
              <a:satMod val="155000"/>
            </a:schemeClr>
          </a:gs>
          <a:gs pos="100000">
            <a:schemeClr val="phClr">
              <a:tint val="95000"/>
              <a:satMod val="200000"/>
            </a:schemeClr>
          </a:gs>
        </a:gsLst>
        <a:lin ang="16200000" scaled="1"/>
      </a:gradFill>
      <a:blipFill>
        <a:blip xmlns:r="http://schemas.openxmlformats.org/officeDocument/2006/relationships" r:embed="rId1">
          <a:duotone>
            <a:schemeClr val="phClr">
              <a:tint val="95000"/>
              <a:satMod val="200000"/>
            </a:schemeClr>
            <a:schemeClr val="phClr">
              <a:shade val="80000"/>
              <a:satMod val="100000"/>
            </a:schemeClr>
          </a:duotone>
        </a:blip>
        <a:tile tx="0" ty="0" sx="55000" sy="55000" flip="none" algn="tl"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5328</TotalTime>
  <Words>2306</Words>
  <Application>Microsoft Macintosh PowerPoint</Application>
  <PresentationFormat>On-screen Show (4:3)</PresentationFormat>
  <Paragraphs>606</Paragraphs>
  <Slides>50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61" baseType="lpstr">
      <vt:lpstr>Arial</vt:lpstr>
      <vt:lpstr>Calibri</vt:lpstr>
      <vt:lpstr>Calibri Light</vt:lpstr>
      <vt:lpstr>Cambria Math</vt:lpstr>
      <vt:lpstr>Franklin Gothic Book</vt:lpstr>
      <vt:lpstr>inherit</vt:lpstr>
      <vt:lpstr>Open Sans</vt:lpstr>
      <vt:lpstr>proxima-nova</vt:lpstr>
      <vt:lpstr>Wingdings 2</vt:lpstr>
      <vt:lpstr>1_Office Theme</vt:lpstr>
      <vt:lpstr>think-cell Slide</vt:lpstr>
      <vt:lpstr>Predictive Modeling w NLP</vt:lpstr>
      <vt:lpstr>Let’s Practice</vt:lpstr>
      <vt:lpstr>The Problem of Overfitting</vt:lpstr>
      <vt:lpstr>100% fit – not useful for new data</vt:lpstr>
      <vt:lpstr>Another view of overfitting to a problem…</vt:lpstr>
      <vt:lpstr>Minimize Overfitting - Partitioning</vt:lpstr>
      <vt:lpstr>Minimize Overfitting - Partitioning</vt:lpstr>
      <vt:lpstr>Supervised Learning</vt:lpstr>
      <vt:lpstr>Supervised Learning</vt:lpstr>
      <vt:lpstr>Supervised Learning Example</vt:lpstr>
      <vt:lpstr>Linear Regression for continuous outcomes</vt:lpstr>
      <vt:lpstr>The linear combination equation captures information</vt:lpstr>
      <vt:lpstr>The linear combination equation captures information</vt:lpstr>
      <vt:lpstr>The linear combination equation captures information</vt:lpstr>
      <vt:lpstr>The linear combination equation captures information</vt:lpstr>
      <vt:lpstr>The linear combination equation captures information</vt:lpstr>
      <vt:lpstr>The linear combination equation captures information</vt:lpstr>
      <vt:lpstr>The linear combination equation captures information</vt:lpstr>
      <vt:lpstr>PowerPoint Presentation</vt:lpstr>
      <vt:lpstr>PowerPoint Presentation</vt:lpstr>
      <vt:lpstr>Minimizing the Sum of Ordinary Least Squared Errors</vt:lpstr>
      <vt:lpstr>Big Errors</vt:lpstr>
      <vt:lpstr>What’s really going on?</vt:lpstr>
      <vt:lpstr>Why Squared Error?</vt:lpstr>
      <vt:lpstr>Why Squared Error?</vt:lpstr>
      <vt:lpstr>So what is really going on?</vt:lpstr>
      <vt:lpstr>The linear combination of TOKENS is the model fit.</vt:lpstr>
      <vt:lpstr>The linear combination of TOKENS is the model fit.</vt:lpstr>
      <vt:lpstr>Evaluating a Prediction Model</vt:lpstr>
      <vt:lpstr>RMSE</vt:lpstr>
      <vt:lpstr>RMSE</vt:lpstr>
      <vt:lpstr>MAE</vt:lpstr>
      <vt:lpstr>MAPE</vt:lpstr>
      <vt:lpstr>Let’s Practice</vt:lpstr>
      <vt:lpstr>Explanatory Vs Predictive Modeling</vt:lpstr>
      <vt:lpstr>If you don’t need explanations…you could try LSA</vt:lpstr>
      <vt:lpstr>Latent Semantic Analysis…cousin of PCA</vt:lpstr>
      <vt:lpstr>Latent Semantic Analysis</vt:lpstr>
      <vt:lpstr>Plot the data in 2D space.  In reality, text has higher dimensions.</vt:lpstr>
      <vt:lpstr>Shift the origin to the average</vt:lpstr>
      <vt:lpstr>Shifting the origin changes value but not relative position.</vt:lpstr>
      <vt:lpstr>PCA “fits” a line going through the origin</vt:lpstr>
      <vt:lpstr>The points are projected onto the fit line and squared distances from the origin are summed up.  </vt:lpstr>
      <vt:lpstr>A user defines the number of PCA dimensions.</vt:lpstr>
      <vt:lpstr>Intuitive Example of PCA Where is the Musee Jacquemart-Andre in Paris? </vt:lpstr>
      <vt:lpstr>PowerPoint Presentation</vt:lpstr>
      <vt:lpstr>Intuitive Example of PCA Where is the Musee Jacquemart-Andre in Paris? </vt:lpstr>
      <vt:lpstr>Supervised Learning</vt:lpstr>
      <vt:lpstr>The modeling function usually needs a matrix with both.</vt:lpstr>
      <vt:lpstr>C_lsa_text_regression.R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Kwartler, Edward</cp:lastModifiedBy>
  <cp:revision>275</cp:revision>
  <dcterms:created xsi:type="dcterms:W3CDTF">2018-05-23T17:24:59Z</dcterms:created>
  <dcterms:modified xsi:type="dcterms:W3CDTF">2021-04-08T02:30:40Z</dcterms:modified>
</cp:coreProperties>
</file>

<file path=docProps/thumbnail.jpeg>
</file>